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60" r:id="rId3"/>
    <p:sldId id="259" r:id="rId4"/>
    <p:sldId id="261" r:id="rId5"/>
    <p:sldId id="263" r:id="rId6"/>
    <p:sldId id="262" r:id="rId7"/>
    <p:sldId id="266" r:id="rId8"/>
    <p:sldId id="265" r:id="rId9"/>
    <p:sldId id="267" r:id="rId10"/>
    <p:sldId id="264" r:id="rId11"/>
    <p:sldId id="331" r:id="rId12"/>
    <p:sldId id="268" r:id="rId13"/>
    <p:sldId id="339" r:id="rId14"/>
    <p:sldId id="269" r:id="rId15"/>
    <p:sldId id="270" r:id="rId16"/>
    <p:sldId id="272" r:id="rId17"/>
    <p:sldId id="332" r:id="rId18"/>
    <p:sldId id="366" r:id="rId19"/>
    <p:sldId id="367" r:id="rId20"/>
    <p:sldId id="368" r:id="rId21"/>
    <p:sldId id="369" r:id="rId22"/>
    <p:sldId id="351" r:id="rId23"/>
    <p:sldId id="341" r:id="rId24"/>
    <p:sldId id="338" r:id="rId25"/>
    <p:sldId id="278" r:id="rId26"/>
    <p:sldId id="282" r:id="rId27"/>
    <p:sldId id="283" r:id="rId28"/>
    <p:sldId id="284" r:id="rId29"/>
    <p:sldId id="333" r:id="rId30"/>
    <p:sldId id="285" r:id="rId31"/>
    <p:sldId id="371" r:id="rId32"/>
    <p:sldId id="355" r:id="rId33"/>
    <p:sldId id="370" r:id="rId34"/>
    <p:sldId id="372" r:id="rId35"/>
    <p:sldId id="297" r:id="rId36"/>
    <p:sldId id="298" r:id="rId37"/>
    <p:sldId id="299" r:id="rId38"/>
    <p:sldId id="294" r:id="rId39"/>
    <p:sldId id="296" r:id="rId40"/>
    <p:sldId id="323" r:id="rId41"/>
    <p:sldId id="290" r:id="rId42"/>
    <p:sldId id="291" r:id="rId43"/>
    <p:sldId id="293" r:id="rId44"/>
    <p:sldId id="358" r:id="rId45"/>
    <p:sldId id="295" r:id="rId46"/>
    <p:sldId id="353" r:id="rId47"/>
    <p:sldId id="288" r:id="rId48"/>
    <p:sldId id="289" r:id="rId49"/>
    <p:sldId id="324" r:id="rId50"/>
    <p:sldId id="300" r:id="rId51"/>
    <p:sldId id="359" r:id="rId52"/>
    <p:sldId id="360" r:id="rId53"/>
    <p:sldId id="362" r:id="rId54"/>
    <p:sldId id="361" r:id="rId55"/>
    <p:sldId id="327" r:id="rId56"/>
    <p:sldId id="303" r:id="rId57"/>
    <p:sldId id="304" r:id="rId58"/>
    <p:sldId id="347" r:id="rId59"/>
    <p:sldId id="363" r:id="rId60"/>
    <p:sldId id="306" r:id="rId61"/>
    <p:sldId id="305" r:id="rId62"/>
    <p:sldId id="330" r:id="rId63"/>
    <p:sldId id="307" r:id="rId64"/>
    <p:sldId id="343" r:id="rId65"/>
    <p:sldId id="309" r:id="rId66"/>
    <p:sldId id="373" r:id="rId67"/>
    <p:sldId id="308" r:id="rId68"/>
    <p:sldId id="310" r:id="rId69"/>
    <p:sldId id="328" r:id="rId70"/>
    <p:sldId id="375" r:id="rId71"/>
    <p:sldId id="344" r:id="rId72"/>
    <p:sldId id="364" r:id="rId73"/>
    <p:sldId id="311" r:id="rId74"/>
    <p:sldId id="313" r:id="rId75"/>
    <p:sldId id="31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192B"/>
    <a:srgbClr val="FF5050"/>
    <a:srgbClr val="44FE44"/>
    <a:srgbClr val="0C1B2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06" autoAdjust="0"/>
  </p:normalViewPr>
  <p:slideViewPr>
    <p:cSldViewPr>
      <p:cViewPr varScale="1">
        <p:scale>
          <a:sx n="50" d="100"/>
          <a:sy n="50" d="100"/>
        </p:scale>
        <p:origin x="-187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BA03F-7A7F-4071-8200-4C6390BC1BB1}" type="datetimeFigureOut">
              <a:rPr lang="en-US" smtClean="0"/>
              <a:pPr/>
              <a:t>1/11/2012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E18307-29E3-4323-8F23-468C52644DD8}" type="slidenum">
              <a:rPr lang="en-US" smtClean="0"/>
              <a:pPr/>
              <a:t>‹#›</a:t>
            </a:fld>
            <a:endParaRPr lang="en-US"/>
          </a:p>
        </p:txBody>
      </p:sp>
    </p:spTree>
    <p:extLst>
      <p:ext uri="{BB962C8B-B14F-4D97-AF65-F5344CB8AC3E}">
        <p14:creationId xmlns="" xmlns:p14="http://schemas.microsoft.com/office/powerpoint/2010/main" val="60396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photosynth.net/view.aspx?cid=b3d45adf-202c-4b6a-a2da-0dcbdef8890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luck again…</a:t>
            </a:r>
          </a:p>
          <a:p>
            <a:endParaRPr lang="en-US" dirty="0" smtClean="0"/>
          </a:p>
          <a:p>
            <a:r>
              <a:rPr lang="en-US" dirty="0" smtClean="0"/>
              <a:t>In t</a:t>
            </a:r>
            <a:r>
              <a:rPr lang="en-US" baseline="0" dirty="0" smtClean="0"/>
              <a:t>his work..</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work,</a:t>
            </a:r>
          </a:p>
          <a:p>
            <a:endParaRPr lang="en-US" dirty="0" smtClean="0"/>
          </a:p>
          <a:p>
            <a:r>
              <a:rPr lang="en-US" dirty="0" smtClean="0"/>
              <a:t>We propose a way to match images</a:t>
            </a:r>
            <a:endParaRPr lang="en-US" baseline="0" dirty="0" smtClean="0"/>
          </a:p>
          <a:p>
            <a:endParaRPr lang="en-US" baseline="0" dirty="0" smtClean="0"/>
          </a:p>
          <a:p>
            <a:r>
              <a:rPr lang="en-US" baseline="0" dirty="0" smtClean="0"/>
              <a:t>Invariant to visual variations such as different seasons and even visual domains such as paintings or sketches.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a:t>
            </a:r>
            <a:r>
              <a:rPr lang="en-US" dirty="0" smtClean="0"/>
              <a:t>appearance – different @ Raw pixel level</a:t>
            </a:r>
            <a:endParaRPr lang="en-US" dirty="0" smtClean="0"/>
          </a:p>
          <a:p>
            <a:endParaRPr lang="en-US" dirty="0" smtClean="0"/>
          </a:p>
          <a:p>
            <a:r>
              <a:rPr lang="en-US" dirty="0" smtClean="0"/>
              <a:t>In the</a:t>
            </a:r>
            <a:r>
              <a:rPr lang="en-US" baseline="0" dirty="0" smtClean="0"/>
              <a:t> </a:t>
            </a:r>
            <a:r>
              <a:rPr lang="en-US" dirty="0" smtClean="0"/>
              <a:t>Past</a:t>
            </a:r>
            <a:r>
              <a:rPr lang="en-US" baseline="0" dirty="0" smtClean="0"/>
              <a:t> </a:t>
            </a:r>
            <a:r>
              <a:rPr lang="en-US" baseline="0" dirty="0" smtClean="0"/>
              <a:t>decade,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 been</a:t>
            </a:r>
            <a:r>
              <a:rPr lang="en-US" baseline="0" dirty="0" smtClean="0"/>
              <a:t> lot of work in the field of image retrieval..</a:t>
            </a:r>
          </a:p>
          <a:p>
            <a:r>
              <a:rPr lang="en-US" baseline="0" dirty="0" smtClean="0"/>
              <a:t>Starting from simple color-histogram based techniques to approaches that use SIFT and GIST descriptors..</a:t>
            </a:r>
          </a:p>
          <a:p>
            <a:endParaRPr lang="en-US" baseline="0" dirty="0" smtClean="0"/>
          </a:p>
          <a:p>
            <a:r>
              <a:rPr lang="en-US" baseline="0" dirty="0" smtClean="0"/>
              <a:t>But these usually work well </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the images are very similar to begin with.. </a:t>
            </a:r>
          </a:p>
          <a:p>
            <a:endParaRPr lang="en-US" baseline="0" dirty="0" smtClean="0"/>
          </a:p>
          <a:p>
            <a:r>
              <a:rPr lang="en-US" baseline="0" dirty="0" smtClean="0"/>
              <a:t>For example, </a:t>
            </a:r>
          </a:p>
          <a:p>
            <a:endParaRPr lang="en-US" baseline="0" dirty="0" smtClean="0"/>
          </a:p>
          <a:p>
            <a:r>
              <a:rPr lang="en-US" baseline="0" dirty="0" smtClean="0"/>
              <a:t>To matching these 2 image from </a:t>
            </a:r>
            <a:r>
              <a:rPr lang="en-US" baseline="0" dirty="0" err="1" smtClean="0"/>
              <a:t>medici</a:t>
            </a:r>
            <a:r>
              <a:rPr lang="en-US" baseline="0" dirty="0" smtClean="0"/>
              <a:t> fountain</a:t>
            </a:r>
          </a:p>
          <a:p>
            <a:r>
              <a:rPr lang="en-US" baseline="0" dirty="0" smtClean="0"/>
              <a:t>Popular SIFT </a:t>
            </a:r>
            <a:r>
              <a:rPr lang="en-US" baseline="0" dirty="0" err="1" smtClean="0"/>
              <a:t>desc</a:t>
            </a:r>
            <a:r>
              <a:rPr lang="en-US" baseline="0" dirty="0" smtClean="0"/>
              <a:t> Works really well</a:t>
            </a:r>
            <a:r>
              <a:rPr lang="en-US" baseline="0" dirty="0" smtClean="0"/>
              <a:t>..</a:t>
            </a:r>
            <a:endParaRPr lang="en-US" baseline="0" dirty="0" smtClean="0"/>
          </a:p>
          <a:p>
            <a:r>
              <a:rPr lang="en-US" baseline="0" dirty="0" smtClean="0"/>
              <a:t>But</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case of these images of the exact same place, the </a:t>
            </a:r>
            <a:r>
              <a:rPr lang="en-US" baseline="0" dirty="0" err="1" smtClean="0"/>
              <a:t>medici</a:t>
            </a:r>
            <a:r>
              <a:rPr lang="en-US" baseline="0" dirty="0" smtClean="0"/>
              <a:t> fountain, just from a different season, </a:t>
            </a:r>
          </a:p>
          <a:p>
            <a:r>
              <a:rPr lang="en-US" dirty="0" smtClean="0"/>
              <a:t>It fails miserably.</a:t>
            </a:r>
          </a:p>
          <a:p>
            <a:endParaRPr lang="en-US" dirty="0" smtClean="0"/>
          </a:p>
          <a:p>
            <a:r>
              <a:rPr lang="en-US" dirty="0" smtClean="0"/>
              <a:t>To handle this</a:t>
            </a:r>
            <a:r>
              <a:rPr lang="en-US" baseline="0" dirty="0" smtClean="0"/>
              <a:t> visual variations, different representations have been proposed before catering to specific domains.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Techniques</a:t>
            </a:r>
            <a:r>
              <a:rPr lang="en-US" baseline="0" dirty="0" smtClean="0"/>
              <a:t> that</a:t>
            </a:r>
          </a:p>
          <a:p>
            <a:pPr>
              <a:buFontTx/>
              <a:buChar char="-"/>
            </a:pPr>
            <a:r>
              <a:rPr lang="en-US" baseline="0" dirty="0" smtClean="0"/>
              <a:t>u</a:t>
            </a:r>
            <a:r>
              <a:rPr lang="en-US" dirty="0" smtClean="0"/>
              <a:t>se </a:t>
            </a:r>
            <a:r>
              <a:rPr lang="en-US" dirty="0" smtClean="0"/>
              <a:t>hand drawn sketches and textual annotations to find similar images</a:t>
            </a:r>
          </a:p>
          <a:p>
            <a:pPr>
              <a:buFontTx/>
              <a:buChar char="-"/>
            </a:pPr>
            <a:r>
              <a:rPr lang="en-US" dirty="0" smtClean="0"/>
              <a:t>use</a:t>
            </a:r>
            <a:r>
              <a:rPr lang="en-US" baseline="0" dirty="0" smtClean="0"/>
              <a:t> </a:t>
            </a:r>
            <a:r>
              <a:rPr lang="en-US" baseline="0" dirty="0" smtClean="0"/>
              <a:t>3D model from images to align paintings</a:t>
            </a:r>
          </a:p>
          <a:p>
            <a:endParaRPr lang="en-US" baseline="0" dirty="0" smtClean="0"/>
          </a:p>
          <a:p>
            <a:r>
              <a:rPr lang="en-US" baseline="0" dirty="0" smtClean="0"/>
              <a:t>Finally </a:t>
            </a:r>
            <a:r>
              <a:rPr lang="en-US" baseline="0" dirty="0" smtClean="0"/>
              <a:t>the most relevant 2 our work is the research on domain invariant </a:t>
            </a:r>
            <a:r>
              <a:rPr lang="en-US" baseline="0" dirty="0" smtClean="0"/>
              <a:t>representations -- Local </a:t>
            </a:r>
            <a:r>
              <a:rPr lang="en-US" baseline="0" dirty="0" smtClean="0"/>
              <a:t>self-similarity descriptors</a:t>
            </a:r>
            <a:r>
              <a:rPr lang="en-US" baseline="0" dirty="0" smtClean="0"/>
              <a:t>.</a:t>
            </a:r>
          </a:p>
          <a:p>
            <a:endParaRPr lang="en-US" baseline="0" dirty="0" smtClean="0"/>
          </a:p>
          <a:p>
            <a:r>
              <a:rPr lang="en-US" baseline="0" dirty="0" smtClean="0"/>
              <a:t>But </a:t>
            </a:r>
            <a:r>
              <a:rPr lang="en-US" baseline="0" dirty="0" smtClean="0"/>
              <a:t>we believe that the problem is bigger than representation.</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this illustration, we want to find matching images from a *very large dataset*</a:t>
            </a:r>
          </a:p>
          <a:p>
            <a:endParaRPr lang="en-US" baseline="0" dirty="0" smtClean="0"/>
          </a:p>
          <a:p>
            <a:r>
              <a:rPr lang="en-US" dirty="0" smtClean="0"/>
              <a:t>Gradient </a:t>
            </a:r>
            <a:r>
              <a:rPr lang="en-US" dirty="0" smtClean="0"/>
              <a:t>based matching approach.</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a:t>
            </a:r>
            <a:r>
              <a:rPr lang="en-US" baseline="0" dirty="0" smtClean="0"/>
              <a:t>s is a photograph taken by my advisor of Medici fountain from Paris..</a:t>
            </a:r>
          </a:p>
          <a:p>
            <a:r>
              <a:rPr lang="en-US" baseline="0" dirty="0" smtClean="0"/>
              <a:t>I really liked this photograph and wanted to find some similar images!</a:t>
            </a:r>
          </a:p>
          <a:p>
            <a:endParaRPr lang="en-US" baseline="0" dirty="0" smtClean="0"/>
          </a:p>
          <a:p>
            <a:r>
              <a:rPr lang="en-US" baseline="0" dirty="0" smtClean="0"/>
              <a:t>I </a:t>
            </a:r>
            <a:r>
              <a:rPr lang="en-US" baseline="0" dirty="0" smtClean="0"/>
              <a:t>thought </a:t>
            </a:r>
            <a:r>
              <a:rPr lang="en-US" baseline="0" dirty="0" smtClean="0"/>
              <a:t>of using Google’s recently launched Search-by-Image feature.. I took this image.. </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a:t>
            </a:r>
            <a:r>
              <a:rPr lang="en-US" baseline="0" dirty="0" smtClean="0"/>
              <a:t> WORSE</a:t>
            </a:r>
          </a:p>
          <a:p>
            <a:endParaRPr lang="en-US" baseline="0" dirty="0" smtClean="0"/>
          </a:p>
          <a:p>
            <a:r>
              <a:rPr lang="en-US" baseline="0" dirty="0" smtClean="0"/>
              <a:t>But these are actually good matches for the computer because they do match something; just that these are not the matches that we humans want when we query this image. </a:t>
            </a:r>
          </a:p>
          <a:p>
            <a:endParaRPr lang="en-US" baseline="0" dirty="0" smtClean="0"/>
          </a:p>
          <a:p>
            <a:r>
              <a:rPr lang="en-US" baseline="0" dirty="0" smtClean="0"/>
              <a:t>It is that temple that we want to find, not the sky. </a:t>
            </a:r>
          </a:p>
          <a:p>
            <a:endParaRPr lang="en-US" baseline="0" dirty="0" smtClean="0"/>
          </a:p>
          <a:p>
            <a:r>
              <a:rPr lang="en-US" baseline="0" dirty="0" smtClean="0"/>
              <a:t>It is the temple that is important for humans to match in this image… But a computer has no way of knowing which are the important parts to match..</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if an oracle marked important parts for us?</a:t>
            </a:r>
          </a:p>
          <a:p>
            <a:r>
              <a:rPr lang="en-US" dirty="0" smtClean="0"/>
              <a:t>Then</a:t>
            </a:r>
            <a:r>
              <a:rPr lang="en-US" baseline="0" dirty="0" smtClean="0"/>
              <a:t> we can down-weigh the non important parts in this image while matching and retrieving images..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same feature,</a:t>
            </a:r>
            <a:r>
              <a:rPr lang="en-US" baseline="0" dirty="0" smtClean="0"/>
              <a:t> these retrievals.. </a:t>
            </a:r>
            <a:r>
              <a:rPr lang="en-US" b="1" baseline="0" dirty="0" smtClean="0"/>
              <a:t>Present in the dataset</a:t>
            </a:r>
          </a:p>
          <a:p>
            <a:endParaRPr lang="en-US" baseline="0" dirty="0" smtClean="0"/>
          </a:p>
          <a:p>
            <a:r>
              <a:rPr lang="en-US" baseline="0" dirty="0" smtClean="0"/>
              <a:t>How do we find the interesting bits..</a:t>
            </a:r>
          </a:p>
        </p:txBody>
      </p:sp>
      <p:sp>
        <p:nvSpPr>
          <p:cNvPr id="4" name="Slide Number Placeholder 3"/>
          <p:cNvSpPr>
            <a:spLocks noGrp="1"/>
          </p:cNvSpPr>
          <p:nvPr>
            <p:ph type="sldNum" sz="quarter" idx="10"/>
          </p:nvPr>
        </p:nvSpPr>
        <p:spPr/>
        <p:txBody>
          <a:bodyPr/>
          <a:lstStyle/>
          <a:p>
            <a:fld id="{E9E18307-29E3-4323-8F23-468C52644DD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hypothesis</a:t>
            </a:r>
            <a:r>
              <a:rPr lang="en-US" baseline="0" dirty="0" smtClean="0"/>
              <a:t> that </a:t>
            </a:r>
            <a:r>
              <a:rPr lang="en-US" dirty="0" smtClean="0"/>
              <a:t>the</a:t>
            </a:r>
            <a:r>
              <a:rPr lang="en-US" baseline="0" dirty="0" smtClean="0"/>
              <a:t> things that are unique in this image are the things that do not occur freq in a large set of images. For example, the sky in this painting is not that unique because it occurs everywhere; however, it is the temple, that is less frequent, that is unique about this image. It is the temple that *separates* this image from this large set of natural world images. This is what we call “Data-driven Uniqueness”.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we want is a separating boundary that separates this one image from this entire world of images. </a:t>
            </a:r>
            <a:r>
              <a:rPr lang="en-US" dirty="0" smtClean="0"/>
              <a:t>How we do it? Standard</a:t>
            </a:r>
            <a:r>
              <a:rPr lang="en-US" baseline="0" dirty="0" smtClean="0"/>
              <a:t> </a:t>
            </a:r>
            <a:r>
              <a:rPr lang="en-US" dirty="0" smtClean="0"/>
              <a:t>SVM machinery</a:t>
            </a:r>
            <a:r>
              <a:rPr lang="en-US" baseline="0" dirty="0" smtClean="0"/>
              <a:t> from ML </a:t>
            </a:r>
            <a:r>
              <a:rPr lang="en-US" dirty="0" smtClean="0"/>
              <a:t>–</a:t>
            </a:r>
            <a:r>
              <a:rPr lang="en-US" baseline="0" dirty="0" smtClean="0"/>
              <a:t> helps us </a:t>
            </a:r>
            <a:r>
              <a:rPr lang="en-US" dirty="0" smtClean="0"/>
              <a:t>find out what makes this different</a:t>
            </a:r>
          </a:p>
          <a:p>
            <a:endParaRPr lang="en-US" baseline="0" dirty="0" smtClean="0"/>
          </a:p>
          <a:p>
            <a:r>
              <a:rPr lang="en-US" baseline="0" dirty="0" smtClean="0"/>
              <a:t>Distance from this separating boundary gives us a rank ordering on all the images in the retrieval set and the top images are our top matches.</a:t>
            </a:r>
            <a:endParaRPr lang="en-US" dirty="0" smtClean="0"/>
          </a:p>
          <a:p>
            <a:r>
              <a:rPr lang="en-US" dirty="0" smtClean="0"/>
              <a:t>RANK images..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DATA-Driven uniqueness..</a:t>
            </a:r>
          </a:p>
          <a:p>
            <a:endParaRPr lang="en-US" dirty="0" smtClean="0"/>
          </a:p>
          <a:p>
            <a:r>
              <a:rPr lang="en-US" dirty="0" smtClean="0"/>
              <a:t>Lets look under the hood to see how SVM does this magic..</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a:t>
            </a:r>
            <a:r>
              <a:rPr lang="en-US" baseline="0" dirty="0" smtClean="0"/>
              <a:t> synthetic example. Image of triangle and rectangle</a:t>
            </a:r>
            <a:endParaRPr lang="en-US" dirty="0" smtClean="0"/>
          </a:p>
          <a:p>
            <a:r>
              <a:rPr lang="en-US" dirty="0" smtClean="0"/>
              <a:t>Don’t know</a:t>
            </a:r>
            <a:r>
              <a:rPr lang="en-US" baseline="0" dirty="0" smtClean="0"/>
              <a:t> what is unique coz w</a:t>
            </a:r>
            <a:r>
              <a:rPr lang="en-US" dirty="0" smtClean="0"/>
              <a:t>e </a:t>
            </a:r>
            <a:r>
              <a:rPr lang="en-US" dirty="0" smtClean="0"/>
              <a:t>don’t know </a:t>
            </a:r>
            <a:r>
              <a:rPr lang="en-US" dirty="0" smtClean="0"/>
              <a:t>how the world of images looks</a:t>
            </a:r>
            <a:r>
              <a:rPr lang="en-US" baseline="0" dirty="0" smtClean="0"/>
              <a:t> like.</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can computer figure this out?</a:t>
            </a:r>
          </a:p>
          <a:p>
            <a:endParaRPr lang="en-US" dirty="0" smtClean="0"/>
          </a:p>
          <a:p>
            <a:r>
              <a:rPr lang="en-US" dirty="0" smtClean="0"/>
              <a:t>Our idea is to use Support Vector Machine..</a:t>
            </a:r>
          </a:p>
          <a:p>
            <a:r>
              <a:rPr lang="en-US" dirty="0" smtClean="0"/>
              <a:t>In a standard setting, </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standard setting,  SVM is used classification</a:t>
            </a:r>
            <a:r>
              <a:rPr lang="en-US" baseline="0" dirty="0" smtClean="0"/>
              <a:t>, as a </a:t>
            </a:r>
            <a:endParaRPr lang="en-US" dirty="0" smtClean="0"/>
          </a:p>
          <a:p>
            <a:endParaRPr lang="en-US" dirty="0" smtClean="0"/>
          </a:p>
          <a:p>
            <a:r>
              <a:rPr lang="en-US" dirty="0" smtClean="0"/>
              <a:t>Discriminative classifier which tells us which</a:t>
            </a:r>
            <a:r>
              <a:rPr lang="en-US" baseline="0" dirty="0" smtClean="0"/>
              <a:t> features in class </a:t>
            </a:r>
            <a:r>
              <a:rPr lang="en-US" dirty="0" smtClean="0"/>
              <a:t>A make it different</a:t>
            </a:r>
            <a:r>
              <a:rPr lang="en-US" baseline="0" dirty="0" smtClean="0"/>
              <a:t> from class B.</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if I had a single image instead of class A?</a:t>
            </a:r>
          </a:p>
          <a:p>
            <a:endParaRPr lang="en-US" baseline="0" dirty="0" smtClean="0"/>
          </a:p>
          <a:p>
            <a:r>
              <a:rPr lang="en-US" baseline="0" dirty="0" smtClean="0"/>
              <a:t>How the single image is different from class B?</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Dropped it in </a:t>
            </a:r>
            <a:r>
              <a:rPr lang="en-US" dirty="0" err="1" smtClean="0"/>
              <a:t>google</a:t>
            </a:r>
            <a:r>
              <a:rPr lang="en-US" dirty="0" smtClean="0"/>
              <a:t> image search; It searches</a:t>
            </a:r>
            <a:r>
              <a:rPr lang="en-US" baseline="0" dirty="0" smtClean="0"/>
              <a:t> thru billions of images</a:t>
            </a:r>
          </a:p>
          <a:p>
            <a:endParaRPr lang="en-US" baseline="0" dirty="0" smtClean="0"/>
          </a:p>
          <a:p>
            <a:r>
              <a:rPr lang="en-US" baseline="0" dirty="0" smtClean="0"/>
              <a:t>And magically returns these matches..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HOG before </a:t>
            </a:r>
            <a:r>
              <a:rPr lang="en-US" dirty="0" smtClean="0"/>
              <a:t>and</a:t>
            </a:r>
            <a:r>
              <a:rPr lang="en-US" baseline="0" dirty="0" smtClean="0"/>
              <a:t> after (refer to the paper)</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Let </a:t>
            </a:r>
            <a:r>
              <a:rPr lang="en-US" dirty="0" smtClean="0"/>
              <a:t>us use this leant</a:t>
            </a:r>
            <a:r>
              <a:rPr lang="en-US" baseline="0" dirty="0" smtClean="0"/>
              <a:t> uniqueness</a:t>
            </a:r>
            <a:r>
              <a:rPr lang="en-US" baseline="0" dirty="0" smtClean="0"/>
              <a:t>….</a:t>
            </a:r>
          </a:p>
          <a:p>
            <a:r>
              <a:rPr lang="en-US" baseline="0" dirty="0" smtClean="0"/>
              <a:t>(refer to the paper)</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efficient sliding window search technique that allows us to find</a:t>
            </a:r>
            <a:r>
              <a:rPr lang="en-US" baseline="0" dirty="0" smtClean="0"/>
              <a:t> best matching sub-images to the given query image.</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clarity of presentation,</a:t>
            </a:r>
            <a:r>
              <a:rPr lang="en-US" baseline="0" dirty="0" smtClean="0"/>
              <a:t> we will use cropped sub-images for the entire presentation.</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Various baseline representations </a:t>
            </a:r>
            <a:r>
              <a:rPr lang="en-US" baseline="0" dirty="0" smtClean="0"/>
              <a:t>(refer to the paper)</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 to the paper)</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look</a:t>
            </a:r>
            <a:r>
              <a:rPr lang="en-US" baseline="0" dirty="0" smtClean="0"/>
              <a:t> pretty good!</a:t>
            </a:r>
          </a:p>
          <a:p>
            <a:r>
              <a:rPr lang="en-US" baseline="0" dirty="0" smtClean="0"/>
              <a:t>Great I thought!</a:t>
            </a:r>
          </a:p>
          <a:p>
            <a:endParaRPr lang="en-US" baseline="0" dirty="0" smtClean="0"/>
          </a:p>
          <a:p>
            <a:r>
              <a:rPr lang="en-US" baseline="0" dirty="0" smtClean="0"/>
              <a:t>How about this image?</a:t>
            </a:r>
          </a:p>
        </p:txBody>
      </p:sp>
      <p:sp>
        <p:nvSpPr>
          <p:cNvPr id="4" name="Slide Number Placeholder 3"/>
          <p:cNvSpPr>
            <a:spLocks noGrp="1"/>
          </p:cNvSpPr>
          <p:nvPr>
            <p:ph type="sldNum" sz="quarter" idx="10"/>
          </p:nvPr>
        </p:nvSpPr>
        <p:spPr/>
        <p:txBody>
          <a:bodyPr/>
          <a:lstStyle/>
          <a:p>
            <a:fld id="{E9E18307-29E3-4323-8F23-468C52644DD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Difficult</a:t>
            </a:r>
            <a:r>
              <a:rPr lang="en-US" baseline="0" dirty="0" smtClean="0"/>
              <a:t> to do quantitative </a:t>
            </a:r>
            <a:r>
              <a:rPr lang="en-US" baseline="0" dirty="0" err="1" smtClean="0"/>
              <a:t>evals</a:t>
            </a:r>
            <a:r>
              <a:rPr lang="en-US" baseline="0" dirty="0" smtClean="0"/>
              <a:t> for retrieval tasks.</a:t>
            </a:r>
            <a:endParaRPr lang="en-US" dirty="0" smtClean="0"/>
          </a:p>
          <a:p>
            <a:endParaRPr lang="en-US" dirty="0" smtClean="0"/>
          </a:p>
          <a:p>
            <a:r>
              <a:rPr lang="en-US" dirty="0" smtClean="0"/>
              <a:t>We</a:t>
            </a:r>
            <a:r>
              <a:rPr lang="en-US" baseline="0" dirty="0" smtClean="0"/>
              <a:t> evaluate on 2 different retrieval tasks…</a:t>
            </a:r>
            <a:endParaRPr lang="en-US"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table</a:t>
            </a:r>
            <a:r>
              <a:rPr lang="en-US" baseline="0" dirty="0" smtClean="0"/>
              <a:t> represents the % of true positives for each query in the top-5 retrieved images.</a:t>
            </a:r>
          </a:p>
          <a:p>
            <a:endParaRPr lang="en-US" baseline="0" dirty="0" smtClean="0"/>
          </a:p>
          <a:p>
            <a:r>
              <a:rPr lang="en-US" baseline="0" dirty="0" smtClean="0"/>
              <a:t>We start with only images from Holidays dataset (in column 1)</a:t>
            </a:r>
          </a:p>
          <a:p>
            <a:endParaRPr lang="en-US" baseline="0" dirty="0" smtClean="0"/>
          </a:p>
          <a:p>
            <a:r>
              <a:rPr lang="en-US" baseline="0" dirty="0" smtClean="0"/>
              <a:t>And go on to add 1M </a:t>
            </a:r>
            <a:r>
              <a:rPr lang="en-US" baseline="0" dirty="0" err="1" smtClean="0"/>
              <a:t>distractors</a:t>
            </a:r>
            <a:r>
              <a:rPr lang="en-US" baseline="0" dirty="0" smtClean="0"/>
              <a:t> from </a:t>
            </a:r>
            <a:r>
              <a:rPr lang="en-US" baseline="0" dirty="0" err="1" smtClean="0"/>
              <a:t>flickr</a:t>
            </a:r>
            <a:r>
              <a:rPr lang="en-US" baseline="0" dirty="0" smtClean="0"/>
              <a:t> (shown in the last column).</a:t>
            </a:r>
          </a:p>
          <a:p>
            <a:endParaRPr lang="en-US" baseline="0" dirty="0" smtClean="0"/>
          </a:p>
          <a:p>
            <a:r>
              <a:rPr lang="en-US" baseline="0" dirty="0" smtClean="0"/>
              <a:t>Note that our algorithm does consistently better than the baselines and the performance does not drop drastically even after adding 1M </a:t>
            </a:r>
            <a:r>
              <a:rPr lang="en-US" baseline="0" dirty="0" err="1" smtClean="0"/>
              <a:t>distractors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retrieval</a:t>
            </a:r>
            <a:r>
              <a:rPr lang="en-US" baseline="0" dirty="0" smtClean="0"/>
              <a:t> set, we need annotated images for evaluation.</a:t>
            </a:r>
          </a:p>
          <a:p>
            <a:endParaRPr lang="en-US" baseline="0" dirty="0" smtClean="0"/>
          </a:p>
          <a:p>
            <a:r>
              <a:rPr lang="en-US" baseline="0" dirty="0" smtClean="0"/>
              <a:t>So we use 10,000 annotated images from </a:t>
            </a:r>
            <a:r>
              <a:rPr lang="en-US" baseline="0" dirty="0" err="1" smtClean="0"/>
              <a:t>pascal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graphs show mean average precision for top 150 images retrieved.</a:t>
            </a:r>
          </a:p>
          <a:p>
            <a:endParaRPr lang="en-US" baseline="0" dirty="0" smtClean="0"/>
          </a:p>
          <a:p>
            <a:r>
              <a:rPr lang="en-US" baseline="0" dirty="0" smtClean="0"/>
              <a:t>The point on the left on both graphs represent only using true positive images and the points on extreme right represent using the full dataset..</a:t>
            </a:r>
          </a:p>
          <a:p>
            <a:endParaRPr lang="en-US" baseline="0" dirty="0" smtClean="0"/>
          </a:p>
          <a:p>
            <a:r>
              <a:rPr lang="en-US" baseline="0" dirty="0" smtClean="0"/>
              <a:t>I built the motivation by saying that the weights that we learn represents what we as humans are interested in finding. So, it is natural to compare how approach relates to saliency.</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saliency for</a:t>
            </a:r>
            <a:r>
              <a:rPr lang="en-US" baseline="0" dirty="0" smtClean="0"/>
              <a:t> an image is defined as what do people look at in an image.. We tried to use the weights learned by our algorithm  as a proxy for saliency..</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example, given this image. We learn the unique weights, and using a simple heuristic this is our proxy saliency map. Where brighter </a:t>
            </a:r>
            <a:r>
              <a:rPr lang="en-US" baseline="0" dirty="0" err="1" smtClean="0"/>
              <a:t>reagions</a:t>
            </a:r>
            <a:r>
              <a:rPr lang="en-US" baseline="0" dirty="0" smtClean="0"/>
              <a:t> are more salient..</a:t>
            </a:r>
          </a:p>
          <a:p>
            <a:endParaRPr lang="en-US" baseline="0" dirty="0" smtClean="0"/>
          </a:p>
          <a:p>
            <a:r>
              <a:rPr lang="en-US" baseline="0" dirty="0" smtClean="0"/>
              <a:t>We also evaluated</a:t>
            </a:r>
          </a:p>
        </p:txBody>
      </p:sp>
      <p:sp>
        <p:nvSpPr>
          <p:cNvPr id="4" name="Slide Number Placeholder 3"/>
          <p:cNvSpPr>
            <a:spLocks noGrp="1"/>
          </p:cNvSpPr>
          <p:nvPr>
            <p:ph type="sldNum" sz="quarter" idx="10"/>
          </p:nvPr>
        </p:nvSpPr>
        <p:spPr/>
        <p:txBody>
          <a:bodyPr/>
          <a:lstStyle/>
          <a:p>
            <a:fld id="{E9E18307-29E3-4323-8F23-468C52644DD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also evaluated our approach on a </a:t>
            </a:r>
            <a:r>
              <a:rPr lang="en-US" dirty="0" smtClean="0"/>
              <a:t>Standard saliency dataset by </a:t>
            </a:r>
            <a:r>
              <a:rPr lang="en-US" dirty="0" err="1" smtClean="0"/>
              <a:t>judd</a:t>
            </a:r>
            <a:r>
              <a:rPr lang="en-US" dirty="0" smtClean="0"/>
              <a:t> et al. and compare against standard approaches</a:t>
            </a:r>
            <a:r>
              <a:rPr lang="en-US" baseline="0" dirty="0" smtClean="0"/>
              <a:t> catered for predicting saliency.</a:t>
            </a:r>
          </a:p>
          <a:p>
            <a:endParaRPr lang="en-US" dirty="0" smtClean="0"/>
          </a:p>
          <a:p>
            <a:r>
              <a:rPr lang="en-US" dirty="0" smtClean="0"/>
              <a:t>Our to state of the art.</a:t>
            </a:r>
          </a:p>
          <a:p>
            <a:endParaRPr lang="en-US" dirty="0" smtClean="0"/>
          </a:p>
          <a:p>
            <a:r>
              <a:rPr lang="en-US" dirty="0" smtClean="0"/>
              <a:t>Red</a:t>
            </a:r>
            <a:r>
              <a:rPr lang="en-US" baseline="0" dirty="0" smtClean="0"/>
              <a:t> circle.. That were designed specifically for predicting saliency..</a:t>
            </a:r>
          </a:p>
          <a:p>
            <a:endParaRPr lang="en-US" baseline="0" dirty="0" smtClean="0"/>
          </a:p>
          <a:p>
            <a:r>
              <a:rPr lang="en-US" baseline="0" dirty="0" smtClean="0"/>
              <a:t>We are slightly worse than state of the are..</a:t>
            </a:r>
          </a:p>
          <a:p>
            <a:r>
              <a:rPr lang="en-US" baseline="0" dirty="0" smtClean="0"/>
              <a:t>We are way better than the classic approach of </a:t>
            </a:r>
            <a:r>
              <a:rPr lang="en-US" baseline="0" dirty="0" err="1" smtClean="0"/>
              <a:t>itti</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a:t>
            </a:r>
            <a:r>
              <a:rPr lang="en-US" baseline="0" dirty="0" smtClean="0"/>
              <a:t> </a:t>
            </a:r>
            <a:r>
              <a:rPr lang="en-US" dirty="0" smtClean="0"/>
              <a:t>there</a:t>
            </a:r>
            <a:r>
              <a:rPr lang="en-US" baseline="0" dirty="0" smtClean="0"/>
              <a:t> </a:t>
            </a:r>
            <a:r>
              <a:rPr lang="en-US" baseline="0" dirty="0" smtClean="0"/>
              <a:t>are cases where it fails…</a:t>
            </a:r>
          </a:p>
          <a:p>
            <a:endParaRPr lang="en-US" baseline="0" dirty="0" smtClean="0"/>
          </a:p>
          <a:p>
            <a:r>
              <a:rPr lang="en-US" baseline="0" dirty="0" smtClean="0"/>
              <a:t>This is a typical example of failure of our approach where n</a:t>
            </a:r>
            <a:r>
              <a:rPr lang="en-US" dirty="0" smtClean="0"/>
              <a:t>othing stands out.. </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the same place,</a:t>
            </a:r>
            <a:r>
              <a:rPr lang="en-US" baseline="0" dirty="0" smtClean="0"/>
              <a:t> the </a:t>
            </a:r>
            <a:r>
              <a:rPr lang="en-US" dirty="0" err="1" smtClean="0"/>
              <a:t>medici</a:t>
            </a:r>
            <a:r>
              <a:rPr lang="en-US" dirty="0" smtClean="0"/>
              <a:t> </a:t>
            </a:r>
            <a:r>
              <a:rPr lang="en-US" dirty="0" smtClean="0"/>
              <a:t>fountain..</a:t>
            </a:r>
          </a:p>
          <a:p>
            <a:endParaRPr lang="en-US" dirty="0" smtClean="0"/>
          </a:p>
          <a:p>
            <a:r>
              <a:rPr lang="en-US" dirty="0" smtClean="0"/>
              <a:t>Just from a </a:t>
            </a:r>
            <a:r>
              <a:rPr lang="en-US" dirty="0" smtClean="0"/>
              <a:t>different</a:t>
            </a:r>
            <a:r>
              <a:rPr lang="en-US" baseline="0" dirty="0" smtClean="0"/>
              <a:t> </a:t>
            </a:r>
            <a:r>
              <a:rPr lang="en-US" baseline="0" dirty="0" smtClean="0"/>
              <a:t>season.</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a:t>
            </a:r>
            <a:r>
              <a:rPr lang="en-US" baseline="0" dirty="0" smtClean="0"/>
              <a:t>new way of </a:t>
            </a:r>
            <a:r>
              <a:rPr lang="en-US" baseline="0" dirty="0" smtClean="0"/>
              <a:t>matching</a:t>
            </a:r>
            <a:endParaRPr lang="en-US" baseline="0" dirty="0" smtClean="0"/>
          </a:p>
          <a:p>
            <a:r>
              <a:rPr lang="en-US" baseline="0" dirty="0" smtClean="0"/>
              <a:t>we proposed </a:t>
            </a:r>
            <a:r>
              <a:rPr lang="en-US" dirty="0" smtClean="0"/>
              <a:t>enables us to </a:t>
            </a:r>
          </a:p>
          <a:p>
            <a:r>
              <a:rPr lang="en-US" dirty="0" smtClean="0"/>
              <a:t>demonstrate some new </a:t>
            </a:r>
            <a:r>
              <a:rPr lang="en-US" dirty="0" smtClean="0"/>
              <a:t>and</a:t>
            </a:r>
            <a:r>
              <a:rPr lang="en-US" baseline="0" dirty="0" smtClean="0"/>
              <a:t> cool</a:t>
            </a:r>
            <a:endParaRPr lang="en-US" dirty="0" smtClean="0"/>
          </a:p>
          <a:p>
            <a:r>
              <a:rPr lang="en-US" dirty="0" smtClean="0"/>
              <a:t>Data-driven applications..</a:t>
            </a:r>
          </a:p>
          <a:p>
            <a:endParaRPr lang="en-US" dirty="0" smtClean="0"/>
          </a:p>
          <a:p>
            <a:r>
              <a:rPr lang="en-US" dirty="0" smtClean="0"/>
              <a:t>Consider for example</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Goal of </a:t>
            </a:r>
            <a:r>
              <a:rPr lang="en-US" dirty="0" err="1" smtClean="0"/>
              <a:t>Rephotography</a:t>
            </a:r>
            <a:r>
              <a:rPr lang="en-US" baseline="0" dirty="0" smtClean="0"/>
              <a:t> is given a historical image like this, </a:t>
            </a:r>
          </a:p>
          <a:p>
            <a:r>
              <a:rPr lang="en-US" baseline="0" dirty="0" err="1" smtClean="0"/>
              <a:t>Rephotograph</a:t>
            </a:r>
            <a:r>
              <a:rPr lang="en-US" baseline="0" dirty="0" smtClean="0"/>
              <a:t> the same place and have a then and now view..</a:t>
            </a:r>
          </a:p>
          <a:p>
            <a:endParaRPr lang="en-US" baseline="0" dirty="0" smtClean="0"/>
          </a:p>
          <a:p>
            <a:r>
              <a:rPr lang="en-US" baseline="0" dirty="0" smtClean="0"/>
              <a:t>This technique of going on location and doing repeat photography is quite popular.</a:t>
            </a:r>
          </a:p>
          <a:p>
            <a:endParaRPr lang="en-US" baseline="0" dirty="0" smtClean="0"/>
          </a:p>
          <a:p>
            <a:r>
              <a:rPr lang="en-US" baseline="0" dirty="0" err="1" smtClean="0"/>
              <a:t>Bae</a:t>
            </a:r>
            <a:r>
              <a:rPr lang="en-US" baseline="0" dirty="0" smtClean="0"/>
              <a:t> et al in their paper Computational </a:t>
            </a:r>
            <a:r>
              <a:rPr lang="en-US" baseline="0" dirty="0" err="1" smtClean="0"/>
              <a:t>rePhotography</a:t>
            </a:r>
            <a:r>
              <a:rPr lang="en-US" baseline="0" dirty="0" smtClean="0"/>
              <a:t> suggest techniques to assist users with on-location camera settings for </a:t>
            </a:r>
            <a:r>
              <a:rPr lang="en-US" baseline="0" dirty="0" err="1" smtClean="0"/>
              <a:t>rephotography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we believe why do we need to go to that place,</a:t>
            </a:r>
            <a:r>
              <a:rPr lang="en-US" baseline="0" dirty="0" smtClean="0"/>
              <a:t> </a:t>
            </a:r>
            <a:r>
              <a:rPr lang="en-US" baseline="0" dirty="0" err="1" smtClean="0"/>
              <a:t>boston</a:t>
            </a:r>
            <a:r>
              <a:rPr lang="en-US" baseline="0" dirty="0" smtClean="0"/>
              <a:t> to </a:t>
            </a:r>
            <a:r>
              <a:rPr lang="en-US" baseline="0" dirty="0" err="1" smtClean="0"/>
              <a:t>rephotograph</a:t>
            </a:r>
            <a:r>
              <a:rPr lang="en-US" baseline="0" dirty="0" smtClean="0"/>
              <a:t> and have a then and now view.</a:t>
            </a:r>
          </a:p>
          <a:p>
            <a:endParaRPr lang="en-US" baseline="0" dirty="0" smtClean="0"/>
          </a:p>
          <a:p>
            <a:r>
              <a:rPr lang="en-US" baseline="0" dirty="0" smtClean="0"/>
              <a:t>10000ss of people already going there ……</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 to the paper)</a:t>
            </a:r>
            <a:endParaRPr lang="en-US" baseline="0"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a:t>
            </a:r>
            <a:r>
              <a:rPr lang="en-US" baseline="0" dirty="0" smtClean="0"/>
              <a:t> was the painter standing? When he was drawing this painting of tower bridge in </a:t>
            </a:r>
            <a:r>
              <a:rPr lang="en-US" baseline="0" dirty="0" err="1" smtClean="0"/>
              <a:t>london</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now we can find that!</a:t>
            </a:r>
            <a:r>
              <a:rPr lang="en-US" baseline="0" dirty="0" smtClean="0"/>
              <a:t> And we call this application …..</a:t>
            </a:r>
          </a:p>
          <a:p>
            <a:endParaRPr lang="en-US" baseline="0" dirty="0" smtClean="0"/>
          </a:p>
          <a:p>
            <a:r>
              <a:rPr lang="en-US" dirty="0" smtClean="0"/>
              <a:t>These</a:t>
            </a:r>
            <a:r>
              <a:rPr lang="en-US" baseline="0" dirty="0" smtClean="0"/>
              <a:t> are the guesses..</a:t>
            </a:r>
          </a:p>
          <a:p>
            <a:endParaRPr lang="en-US" baseline="0" dirty="0" smtClean="0"/>
          </a:p>
          <a:p>
            <a:r>
              <a:rPr lang="en-US" baseline="0" dirty="0" smtClean="0"/>
              <a:t># of </a:t>
            </a:r>
            <a:r>
              <a:rPr lang="en-US" baseline="0" dirty="0" err="1" smtClean="0"/>
              <a:t>flickr</a:t>
            </a:r>
            <a:r>
              <a:rPr lang="en-US" baseline="0" dirty="0" smtClean="0"/>
              <a:t> images with GPS </a:t>
            </a:r>
            <a:r>
              <a:rPr lang="en-US" baseline="0" dirty="0" err="1" smtClean="0"/>
              <a:t>coordinattes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top matches by </a:t>
            </a:r>
            <a:r>
              <a:rPr lang="en-US" dirty="0" err="1" smtClean="0"/>
              <a:t>google</a:t>
            </a:r>
            <a:r>
              <a:rPr lang="en-US" dirty="0" smtClean="0"/>
              <a:t>..</a:t>
            </a:r>
          </a:p>
          <a:p>
            <a:endParaRPr lang="en-US" dirty="0" smtClean="0"/>
          </a:p>
          <a:p>
            <a:r>
              <a:rPr lang="en-US" dirty="0" smtClean="0"/>
              <a:t>The</a:t>
            </a:r>
            <a:r>
              <a:rPr lang="en-US" baseline="0" dirty="0" smtClean="0"/>
              <a:t> first match looks reasonable, but others are not as good..</a:t>
            </a:r>
          </a:p>
          <a:p>
            <a:endParaRPr lang="en-US" baseline="0" dirty="0" smtClean="0"/>
          </a:p>
          <a:p>
            <a:r>
              <a:rPr lang="en-US" baseline="0" dirty="0" smtClean="0"/>
              <a:t>Why so?</a:t>
            </a:r>
          </a:p>
          <a:p>
            <a:endParaRPr lang="en-US" baseline="0" dirty="0" smtClean="0"/>
          </a:p>
          <a:p>
            <a:r>
              <a:rPr lang="en-US" baseline="0" dirty="0" smtClean="0"/>
              <a:t>One </a:t>
            </a:r>
            <a:r>
              <a:rPr lang="en-US" baseline="0" dirty="0" smtClean="0"/>
              <a:t>explanation </a:t>
            </a:r>
            <a:r>
              <a:rPr lang="en-US" baseline="0" dirty="0" smtClean="0"/>
              <a:t>can be that it rarely snows in </a:t>
            </a:r>
            <a:r>
              <a:rPr lang="en-US" baseline="0" dirty="0" smtClean="0"/>
              <a:t>Paris</a:t>
            </a:r>
            <a:r>
              <a:rPr lang="en-US" baseline="0" dirty="0" smtClean="0"/>
              <a:t>. So images with snow at </a:t>
            </a:r>
            <a:r>
              <a:rPr lang="en-US" baseline="0" dirty="0" err="1" smtClean="0"/>
              <a:t>medici</a:t>
            </a:r>
            <a:r>
              <a:rPr lang="en-US" baseline="0" dirty="0" smtClean="0"/>
              <a:t> fountain are rare.. Ok..</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the guesses..</a:t>
            </a:r>
          </a:p>
          <a:p>
            <a:endParaRPr lang="en-US" baseline="0" dirty="0" smtClean="0"/>
          </a:p>
          <a:p>
            <a:r>
              <a:rPr lang="en-US" baseline="0" dirty="0" smtClean="0"/>
              <a:t># of </a:t>
            </a:r>
            <a:r>
              <a:rPr lang="en-US" baseline="0" dirty="0" err="1" smtClean="0"/>
              <a:t>flickr</a:t>
            </a:r>
            <a:r>
              <a:rPr lang="en-US" baseline="0" dirty="0" smtClean="0"/>
              <a:t> images with GPS </a:t>
            </a:r>
            <a:r>
              <a:rPr lang="en-US" baseline="0" dirty="0" err="1" smtClean="0"/>
              <a:t>coordinattes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 to the paper)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case video doesn’t work,</a:t>
            </a:r>
            <a:r>
              <a:rPr lang="en-US" baseline="0" dirty="0" smtClean="0"/>
              <a:t> embed video from ./video/paint2gpsNew.wmv</a:t>
            </a:r>
            <a:endParaRPr lang="en-US"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Organize and Explore photos taken</a:t>
            </a:r>
            <a:r>
              <a:rPr lang="en-US" baseline="0" dirty="0" smtClean="0"/>
              <a:t> by different people on internet</a:t>
            </a:r>
          </a:p>
          <a:p>
            <a:endParaRPr lang="en-US" baseline="0" dirty="0" smtClean="0"/>
          </a:p>
          <a:p>
            <a:r>
              <a:rPr lang="en-US" baseline="0" dirty="0" smtClean="0"/>
              <a:t>Download </a:t>
            </a:r>
          </a:p>
        </p:txBody>
      </p:sp>
      <p:sp>
        <p:nvSpPr>
          <p:cNvPr id="4" name="Slide Number Placeholder 3"/>
          <p:cNvSpPr>
            <a:spLocks noGrp="1"/>
          </p:cNvSpPr>
          <p:nvPr>
            <p:ph type="sldNum" sz="quarter" idx="10"/>
          </p:nvPr>
        </p:nvSpPr>
        <p:spPr/>
        <p:txBody>
          <a:bodyPr/>
          <a:lstStyle/>
          <a:p>
            <a:fld id="{E9E18307-29E3-4323-8F23-468C52644DD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Download a bunch of 200 images and try to organize them.</a:t>
            </a:r>
          </a:p>
          <a:p>
            <a:r>
              <a:rPr lang="en-US" dirty="0" smtClean="0"/>
              <a:t>This</a:t>
            </a:r>
            <a:r>
              <a:rPr lang="en-US" baseline="0" dirty="0" smtClean="0"/>
              <a:t> is not something new, e</a:t>
            </a:r>
            <a:r>
              <a:rPr lang="en-US" dirty="0" smtClean="0"/>
              <a:t>ven </a:t>
            </a:r>
            <a:r>
              <a:rPr lang="en-US" dirty="0" err="1" smtClean="0"/>
              <a:t>photosynth</a:t>
            </a:r>
            <a:r>
              <a:rPr lang="en-US" baseline="0" dirty="0" smtClean="0"/>
              <a:t> tries to do </a:t>
            </a:r>
            <a:r>
              <a:rPr lang="en-US" baseline="0" dirty="0" smtClean="0"/>
              <a:t>that. It tries to organize </a:t>
            </a:r>
            <a:r>
              <a:rPr lang="en-US" baseline="0" dirty="0" smtClean="0"/>
              <a:t>all photographs with a coherent 3D model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splits all images of the</a:t>
            </a:r>
            <a:r>
              <a:rPr lang="en-US" baseline="0" dirty="0" smtClean="0"/>
              <a:t> same place </a:t>
            </a:r>
            <a:r>
              <a:rPr lang="en-US" dirty="0" smtClean="0"/>
              <a:t>into 14 </a:t>
            </a:r>
            <a:r>
              <a:rPr lang="en-US" dirty="0" err="1" smtClean="0"/>
              <a:t>synths</a:t>
            </a:r>
            <a:r>
              <a:rPr lang="en-US" dirty="0" smtClean="0"/>
              <a:t>..</a:t>
            </a:r>
            <a:r>
              <a:rPr lang="en-US" baseline="0" dirty="0" smtClean="0"/>
              <a:t> And more than 60% of images do not belong to any </a:t>
            </a:r>
            <a:r>
              <a:rPr lang="en-US" baseline="0" dirty="0" err="1" smtClean="0"/>
              <a:t>synth</a:t>
            </a:r>
            <a:r>
              <a:rPr lang="en-US" baseline="0" dirty="0" smtClean="0"/>
              <a:t>..</a:t>
            </a:r>
          </a:p>
          <a:p>
            <a:endParaRPr lang="en-US" baseline="0" dirty="0" smtClean="0"/>
          </a:p>
          <a:p>
            <a:r>
              <a:rPr lang="en-US" baseline="0" dirty="0" smtClean="0"/>
              <a:t>So what do we do</a:t>
            </a:r>
            <a:r>
              <a:rPr lang="en-US" baseline="0" dirty="0" smtClean="0"/>
              <a:t>?</a:t>
            </a:r>
          </a:p>
          <a:p>
            <a:endParaRPr lang="en-US" dirty="0" smtClean="0"/>
          </a:p>
          <a:p>
            <a:r>
              <a:rPr lang="en-US" dirty="0" smtClean="0"/>
              <a:t>More</a:t>
            </a:r>
            <a:r>
              <a:rPr lang="en-US" baseline="0" dirty="0" smtClean="0"/>
              <a:t> details on </a:t>
            </a:r>
            <a:r>
              <a:rPr lang="en-US" dirty="0" smtClean="0">
                <a:hlinkClick r:id="rId3"/>
              </a:rPr>
              <a:t>http://photosynth.net/view.aspx?cid=b3d45adf-202c-4b6a-a2da-0dcbdef88901</a:t>
            </a:r>
            <a:endParaRPr lang="en-US" dirty="0" smtClean="0"/>
          </a:p>
          <a:p>
            <a:r>
              <a:rPr lang="en-US" dirty="0" smtClean="0"/>
              <a:t>Misc: </a:t>
            </a:r>
            <a:r>
              <a:rPr lang="en-US" sz="1200" b="0" i="0" kern="1200" dirty="0" err="1" smtClean="0">
                <a:solidFill>
                  <a:schemeClr val="tx1"/>
                </a:solidFill>
                <a:latin typeface="+mn-lt"/>
                <a:ea typeface="+mn-ea"/>
                <a:cs typeface="+mn-cs"/>
              </a:rPr>
              <a:t>Photosynth</a:t>
            </a:r>
            <a:r>
              <a:rPr lang="en-US" sz="1200" b="0" i="0" kern="1200" dirty="0" smtClean="0">
                <a:solidFill>
                  <a:schemeClr val="tx1"/>
                </a:solidFill>
                <a:latin typeface="+mn-lt"/>
                <a:ea typeface="+mn-ea"/>
                <a:cs typeface="+mn-cs"/>
              </a:rPr>
              <a:t> explorations of Medici fountain images. Images were downloaded from </a:t>
            </a:r>
            <a:r>
              <a:rPr lang="en-US" sz="1200" b="0" i="0" kern="1200" dirty="0" err="1" smtClean="0">
                <a:solidFill>
                  <a:schemeClr val="tx1"/>
                </a:solidFill>
                <a:latin typeface="+mn-lt"/>
                <a:ea typeface="+mn-ea"/>
                <a:cs typeface="+mn-cs"/>
              </a:rPr>
              <a:t>flickr</a:t>
            </a:r>
            <a:r>
              <a:rPr lang="en-US" sz="1200" b="0" i="0" kern="1200" dirty="0" smtClean="0">
                <a:solidFill>
                  <a:schemeClr val="tx1"/>
                </a:solidFill>
                <a:latin typeface="+mn-lt"/>
                <a:ea typeface="+mn-ea"/>
                <a:cs typeface="+mn-cs"/>
              </a:rPr>
              <a:t> using "</a:t>
            </a:r>
            <a:r>
              <a:rPr lang="en-US" sz="1200" b="0" i="0" kern="1200" dirty="0" err="1" smtClean="0">
                <a:solidFill>
                  <a:schemeClr val="tx1"/>
                </a:solidFill>
                <a:latin typeface="+mn-lt"/>
                <a:ea typeface="+mn-ea"/>
                <a:cs typeface="+mn-cs"/>
              </a:rPr>
              <a:t>medici</a:t>
            </a:r>
            <a:r>
              <a:rPr lang="en-US" sz="1200" b="0" i="0" kern="1200" dirty="0" smtClean="0">
                <a:solidFill>
                  <a:schemeClr val="tx1"/>
                </a:solidFill>
                <a:latin typeface="+mn-lt"/>
                <a:ea typeface="+mn-ea"/>
                <a:cs typeface="+mn-cs"/>
              </a:rPr>
              <a:t> fountain </a:t>
            </a:r>
            <a:r>
              <a:rPr lang="en-US" sz="1200" b="0" i="0" kern="1200" dirty="0" err="1" smtClean="0">
                <a:solidFill>
                  <a:schemeClr val="tx1"/>
                </a:solidFill>
                <a:latin typeface="+mn-lt"/>
                <a:ea typeface="+mn-ea"/>
                <a:cs typeface="+mn-cs"/>
              </a:rPr>
              <a:t>paris</a:t>
            </a:r>
            <a:r>
              <a:rPr lang="en-US" sz="1200" b="0" i="0" kern="1200" dirty="0" smtClean="0">
                <a:solidFill>
                  <a:schemeClr val="tx1"/>
                </a:solidFill>
                <a:latin typeface="+mn-lt"/>
                <a:ea typeface="+mn-ea"/>
                <a:cs typeface="+mn-cs"/>
              </a:rPr>
              <a:t>". Given the entire set of 250 images, </a:t>
            </a:r>
            <a:r>
              <a:rPr lang="en-US" sz="1200" b="0" i="0" kern="1200" dirty="0" err="1" smtClean="0">
                <a:solidFill>
                  <a:schemeClr val="tx1"/>
                </a:solidFill>
                <a:latin typeface="+mn-lt"/>
                <a:ea typeface="+mn-ea"/>
                <a:cs typeface="+mn-cs"/>
              </a:rPr>
              <a:t>photosynth</a:t>
            </a:r>
            <a:r>
              <a:rPr lang="en-US" sz="1200" b="0" i="0" kern="1200" dirty="0" smtClean="0">
                <a:solidFill>
                  <a:schemeClr val="tx1"/>
                </a:solidFill>
                <a:latin typeface="+mn-lt"/>
                <a:ea typeface="+mn-ea"/>
                <a:cs typeface="+mn-cs"/>
              </a:rPr>
              <a:t> wasn't able to create the </a:t>
            </a:r>
            <a:r>
              <a:rPr lang="en-US" sz="1200" b="0" i="0" kern="1200" dirty="0" err="1" smtClean="0">
                <a:solidFill>
                  <a:schemeClr val="tx1"/>
                </a:solidFill>
                <a:latin typeface="+mn-lt"/>
                <a:ea typeface="+mn-ea"/>
                <a:cs typeface="+mn-cs"/>
              </a:rPr>
              <a:t>synths</a:t>
            </a:r>
            <a:r>
              <a:rPr lang="en-US" sz="1200" b="0" i="0" kern="1200" dirty="0" smtClean="0">
                <a:solidFill>
                  <a:schemeClr val="tx1"/>
                </a:solidFill>
                <a:latin typeface="+mn-lt"/>
                <a:ea typeface="+mn-ea"/>
                <a:cs typeface="+mn-cs"/>
              </a:rPr>
              <a:t>. Therefore, the set was cleaned to remove all the </a:t>
            </a:r>
            <a:r>
              <a:rPr lang="en-US" sz="1200" b="0" i="0" kern="1200" dirty="0" err="1" smtClean="0">
                <a:solidFill>
                  <a:schemeClr val="tx1"/>
                </a:solidFill>
                <a:latin typeface="+mn-lt"/>
                <a:ea typeface="+mn-ea"/>
                <a:cs typeface="+mn-cs"/>
              </a:rPr>
              <a:t>distractros</a:t>
            </a:r>
            <a:r>
              <a:rPr lang="en-US" sz="1200" b="0" i="0" kern="1200" dirty="0" smtClean="0">
                <a:solidFill>
                  <a:schemeClr val="tx1"/>
                </a:solidFill>
                <a:latin typeface="+mn-lt"/>
                <a:ea typeface="+mn-ea"/>
                <a:cs typeface="+mn-cs"/>
              </a:rPr>
              <a:t> i.e. image not of </a:t>
            </a:r>
            <a:r>
              <a:rPr lang="en-US" sz="1200" b="0" i="0" kern="1200" dirty="0" err="1" smtClean="0">
                <a:solidFill>
                  <a:schemeClr val="tx1"/>
                </a:solidFill>
                <a:latin typeface="+mn-lt"/>
                <a:ea typeface="+mn-ea"/>
                <a:cs typeface="+mn-cs"/>
              </a:rPr>
              <a:t>medici</a:t>
            </a:r>
            <a:r>
              <a:rPr lang="en-US" sz="1200" b="0" i="0" kern="1200" dirty="0" smtClean="0">
                <a:solidFill>
                  <a:schemeClr val="tx1"/>
                </a:solidFill>
                <a:latin typeface="+mn-lt"/>
                <a:ea typeface="+mn-ea"/>
                <a:cs typeface="+mn-cs"/>
              </a:rPr>
              <a:t> fountain. So the set contains only images of Medici Fountain. So</a:t>
            </a:r>
            <a:r>
              <a:rPr lang="en-US" sz="1200" b="0" i="0" kern="1200" baseline="0" dirty="0" smtClean="0">
                <a:solidFill>
                  <a:schemeClr val="tx1"/>
                </a:solidFill>
                <a:latin typeface="+mn-lt"/>
                <a:ea typeface="+mn-ea"/>
                <a:cs typeface="+mn-cs"/>
              </a:rPr>
              <a:t> it was a best case scenario for making </a:t>
            </a:r>
            <a:r>
              <a:rPr lang="en-US" sz="1200" b="0" i="0" kern="1200" baseline="0" dirty="0" err="1" smtClean="0">
                <a:solidFill>
                  <a:schemeClr val="tx1"/>
                </a:solidFill>
                <a:latin typeface="+mn-lt"/>
                <a:ea typeface="+mn-ea"/>
                <a:cs typeface="+mn-cs"/>
              </a:rPr>
              <a:t>synth</a:t>
            </a:r>
            <a:r>
              <a:rPr lang="en-US" sz="1200" b="0" i="0" kern="1200" baseline="0" dirty="0" smtClean="0">
                <a:solidFill>
                  <a:schemeClr val="tx1"/>
                </a:solidFill>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E9E18307-29E3-4323-8F23-468C52644DD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NN,</a:t>
            </a:r>
            <a:r>
              <a:rPr lang="en-US" baseline="0" dirty="0" smtClean="0"/>
              <a:t> for all images from the set we downloaded</a:t>
            </a:r>
            <a:r>
              <a:rPr lang="en-US" baseline="0" dirty="0" smtClean="0"/>
              <a:t>..</a:t>
            </a:r>
          </a:p>
          <a:p>
            <a:r>
              <a:rPr lang="en-US" baseline="0" dirty="0" smtClean="0"/>
              <a:t>(refer to paper for details)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smtClean="0"/>
              <a:t>can do some cool things</a:t>
            </a:r>
            <a:r>
              <a:rPr lang="en-US" baseline="0" dirty="0" smtClean="0"/>
              <a:t> like traverse nearest </a:t>
            </a:r>
            <a:r>
              <a:rPr lang="en-US" baseline="0" dirty="0" err="1" smtClean="0"/>
              <a:t>neighbour</a:t>
            </a:r>
            <a:r>
              <a:rPr lang="en-US" baseline="0" dirty="0" smtClean="0"/>
              <a:t>, find shortest path between graphs. Also starting from an image, we can just traverse the entire graph..</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can traverse different scales and seasons as well! (refer to paper for details)</a:t>
            </a:r>
            <a:endParaRPr lang="en-US" dirty="0" smtClean="0"/>
          </a:p>
          <a:p>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Data-driven uniqueness</a:t>
            </a:r>
          </a:p>
          <a:p>
            <a:r>
              <a:rPr lang="en-US" dirty="0" smtClean="0"/>
              <a:t>Used to produce robust similarity metric</a:t>
            </a:r>
          </a:p>
          <a:p>
            <a:endParaRPr lang="en-US" dirty="0" smtClean="0"/>
          </a:p>
          <a:p>
            <a:r>
              <a:rPr lang="en-US" dirty="0" smtClean="0"/>
              <a:t>That can be used for image retrieval</a:t>
            </a:r>
            <a:r>
              <a:rPr lang="en-US" baseline="0" dirty="0" smtClean="0"/>
              <a:t> even across domains.</a:t>
            </a:r>
          </a:p>
          <a:p>
            <a:r>
              <a:rPr lang="en-US" baseline="0" dirty="0" smtClean="0"/>
              <a:t>Not fit for real-time retrieval system // not a fast process, </a:t>
            </a:r>
          </a:p>
          <a:p>
            <a:r>
              <a:rPr lang="en-US" baseline="0" dirty="0" smtClean="0"/>
              <a:t>Ways to make this faster</a:t>
            </a:r>
          </a:p>
          <a:p>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if I want to use this painting OF THE SAME PLACE,</a:t>
            </a:r>
            <a:r>
              <a:rPr lang="en-US" baseline="0" dirty="0" smtClean="0"/>
              <a:t> the </a:t>
            </a:r>
            <a:r>
              <a:rPr lang="en-US" baseline="0" dirty="0" err="1" smtClean="0"/>
              <a:t>medici</a:t>
            </a:r>
            <a:r>
              <a:rPr lang="en-US" baseline="0" dirty="0" smtClean="0"/>
              <a:t> fountain, </a:t>
            </a:r>
            <a:r>
              <a:rPr lang="en-US" dirty="0" smtClean="0"/>
              <a:t>to find similar images</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case video doesn’t work,</a:t>
            </a:r>
            <a:r>
              <a:rPr lang="en-US" baseline="0" dirty="0" smtClean="0"/>
              <a:t> embed video from ./video/mediciTraversal.wmv</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E18307-29E3-4323-8F23-468C52644DD8}"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1 mill, top 100 62%</a:t>
            </a:r>
            <a:endParaRPr lang="en-US"/>
          </a:p>
        </p:txBody>
      </p:sp>
      <p:sp>
        <p:nvSpPr>
          <p:cNvPr id="4" name="Slide Number Placeholder 3"/>
          <p:cNvSpPr>
            <a:spLocks noGrp="1"/>
          </p:cNvSpPr>
          <p:nvPr>
            <p:ph type="sldNum" sz="quarter" idx="10"/>
          </p:nvPr>
        </p:nvSpPr>
        <p:spPr/>
        <p:txBody>
          <a:bodyPr/>
          <a:lstStyle/>
          <a:p>
            <a:fld id="{739CB187-02F3-4056-88EF-4946610892A0}"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9CB187-02F3-4056-88EF-4946610892A0}"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9CB187-02F3-4056-88EF-4946610892A0}" type="slidenum">
              <a:rPr lang="en-US" smtClean="0"/>
              <a:pPr/>
              <a:t>75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results are even worse…</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t>
            </a:r>
            <a:r>
              <a:rPr lang="en-US" dirty="0" err="1" smtClean="0"/>
              <a:t>abt</a:t>
            </a:r>
            <a:r>
              <a:rPr lang="en-US" dirty="0" smtClean="0"/>
              <a:t> this sketch, </a:t>
            </a:r>
          </a:p>
          <a:p>
            <a:r>
              <a:rPr lang="en-US" baseline="0" dirty="0" smtClean="0"/>
              <a:t>again of the same place </a:t>
            </a:r>
            <a:r>
              <a:rPr lang="en-US" baseline="0" dirty="0" err="1" smtClean="0"/>
              <a:t>medici</a:t>
            </a:r>
            <a:r>
              <a:rPr lang="en-US" baseline="0" dirty="0" smtClean="0"/>
              <a:t> fountain..</a:t>
            </a:r>
            <a:endParaRPr lang="en-US" dirty="0"/>
          </a:p>
        </p:txBody>
      </p:sp>
      <p:sp>
        <p:nvSpPr>
          <p:cNvPr id="4" name="Slide Number Placeholder 3"/>
          <p:cNvSpPr>
            <a:spLocks noGrp="1"/>
          </p:cNvSpPr>
          <p:nvPr>
            <p:ph type="sldNum" sz="quarter" idx="10"/>
          </p:nvPr>
        </p:nvSpPr>
        <p:spPr/>
        <p:txBody>
          <a:bodyPr/>
          <a:lstStyle/>
          <a:p>
            <a:fld id="{E9E18307-29E3-4323-8F23-468C52644DD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cap="small" baseline="0"/>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D7A233-AD34-4FEE-80EF-9F83F339158A}" type="datetime1">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8666-C9E1-4183-B8F1-7176FCE95D00}" type="datetime1">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0CF38-63D3-42C0-86B1-73C09CEB3A5A}" type="datetime1">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953000"/>
          </a:xfrm>
        </p:spPr>
        <p:txBody>
          <a:bodyPr/>
          <a:lstStyle>
            <a:lvl2pPr>
              <a:buFont typeface="Wingdings" pitchFamily="2" charset="2"/>
              <a:buChar cha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8651A67-DE46-4FAA-B4EF-91CD32B8352A}" type="datetime1">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AA28DB-3E03-446B-A9E9-47A9D74D8E90}" type="datetime1">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1E982-4546-449A-A5D0-D5669F0A0D3B}" type="datetime1">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95400"/>
            <a:ext cx="4040188"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DE288-42BF-4F8A-979A-75A86783BC73}" type="datetime1">
              <a:rPr lang="en-US" smtClean="0"/>
              <a:pPr/>
              <a:t>1/11/2012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173004-0D6A-4216-81B9-C38F6F80E62B}" type="datetime1">
              <a:rPr lang="en-US" smtClean="0"/>
              <a:pPr/>
              <a:t>1/11/2012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F7749-0ECC-491C-9332-CCF1B298D575}" type="datetime1">
              <a:rPr lang="en-US" smtClean="0"/>
              <a:pPr/>
              <a:t>1/11/2012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1498C7-6169-4C22-8BD6-D31D7E23F9EF}" type="datetime1">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87747B-17A9-404D-9D2F-48851C635D85}" type="datetime1">
              <a:rPr lang="en-US" smtClean="0"/>
              <a:pPr/>
              <a:t>1/11/2012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0DC16-2410-4FF0-B956-60E0235F22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25000">
              <a:srgbClr val="0C1B2E"/>
            </a:gs>
            <a:gs pos="0">
              <a:srgbClr val="0B192B"/>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F6762-26AF-4E27-AB25-C727A5986829}" type="datetime1">
              <a:rPr lang="en-US" smtClean="0"/>
              <a:pPr/>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0DC16-2410-4FF0-B956-60E0235F22F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cap="sm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5.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jpeg"/><Relationship Id="rId3" Type="http://schemas.openxmlformats.org/officeDocument/2006/relationships/image" Target="../media/image76.png"/><Relationship Id="rId21" Type="http://schemas.openxmlformats.org/officeDocument/2006/relationships/image" Target="../media/image103.pn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 Type="http://schemas.openxmlformats.org/officeDocument/2006/relationships/notesSlide" Target="../notesSlides/notesSlide24.xml"/><Relationship Id="rId16" Type="http://schemas.openxmlformats.org/officeDocument/2006/relationships/image" Target="../media/image98.jpe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7.jpeg"/><Relationship Id="rId23" Type="http://schemas.openxmlformats.org/officeDocument/2006/relationships/image" Target="../media/image105.png"/><Relationship Id="rId10" Type="http://schemas.openxmlformats.org/officeDocument/2006/relationships/image" Target="../media/image92.jpeg"/><Relationship Id="rId19" Type="http://schemas.openxmlformats.org/officeDocument/2006/relationships/image" Target="../media/image101.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 Id="rId22"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jpeg"/><Relationship Id="rId3" Type="http://schemas.openxmlformats.org/officeDocument/2006/relationships/image" Target="../media/image107.jpe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notesSlide" Target="../notesSlides/notesSlide26.xml"/><Relationship Id="rId16"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5" Type="http://schemas.openxmlformats.org/officeDocument/2006/relationships/image" Target="../media/image11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 Id="rId14" Type="http://schemas.openxmlformats.org/officeDocument/2006/relationships/image" Target="../media/image118.jpeg"/></Relationships>
</file>

<file path=ppt/slides/_rels/slide27.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9.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33.jpeg"/><Relationship Id="rId3" Type="http://schemas.openxmlformats.org/officeDocument/2006/relationships/image" Target="../media/image121.jpeg"/><Relationship Id="rId7" Type="http://schemas.openxmlformats.org/officeDocument/2006/relationships/image" Target="../media/image123.jpeg"/><Relationship Id="rId12" Type="http://schemas.openxmlformats.org/officeDocument/2006/relationships/image" Target="../media/image127.jpeg"/><Relationship Id="rId2" Type="http://schemas.openxmlformats.org/officeDocument/2006/relationships/notesSlide" Target="../notesSlides/notesSlide28.xml"/><Relationship Id="rId16"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image" Target="../media/image122.jpeg"/><Relationship Id="rId11" Type="http://schemas.openxmlformats.org/officeDocument/2006/relationships/image" Target="../media/image132.jpeg"/><Relationship Id="rId5" Type="http://schemas.openxmlformats.org/officeDocument/2006/relationships/image" Target="../media/image131.jpeg"/><Relationship Id="rId15" Type="http://schemas.openxmlformats.org/officeDocument/2006/relationships/image" Target="../media/image106.jpeg"/><Relationship Id="rId10" Type="http://schemas.openxmlformats.org/officeDocument/2006/relationships/image" Target="../media/image126.jpeg"/><Relationship Id="rId4" Type="http://schemas.openxmlformats.org/officeDocument/2006/relationships/image" Target="../media/image130.jpeg"/><Relationship Id="rId9" Type="http://schemas.openxmlformats.org/officeDocument/2006/relationships/image" Target="../media/image125.jpeg"/><Relationship Id="rId14" Type="http://schemas.openxmlformats.org/officeDocument/2006/relationships/image" Target="../media/image1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18" Type="http://schemas.openxmlformats.org/officeDocument/2006/relationships/image" Target="../media/image154.jpeg"/><Relationship Id="rId3" Type="http://schemas.openxmlformats.org/officeDocument/2006/relationships/image" Target="../media/image139.jpeg"/><Relationship Id="rId21" Type="http://schemas.openxmlformats.org/officeDocument/2006/relationships/image" Target="../media/image157.jpeg"/><Relationship Id="rId7" Type="http://schemas.openxmlformats.org/officeDocument/2006/relationships/image" Target="../media/image143.jpeg"/><Relationship Id="rId12" Type="http://schemas.openxmlformats.org/officeDocument/2006/relationships/image" Target="../media/image148.jpeg"/><Relationship Id="rId17" Type="http://schemas.openxmlformats.org/officeDocument/2006/relationships/image" Target="../media/image153.jpeg"/><Relationship Id="rId2" Type="http://schemas.openxmlformats.org/officeDocument/2006/relationships/notesSlide" Target="../notesSlides/notesSlide30.xml"/><Relationship Id="rId16" Type="http://schemas.openxmlformats.org/officeDocument/2006/relationships/image" Target="../media/image152.jpeg"/><Relationship Id="rId20"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5" Type="http://schemas.openxmlformats.org/officeDocument/2006/relationships/image" Target="../media/image151.jpeg"/><Relationship Id="rId10" Type="http://schemas.openxmlformats.org/officeDocument/2006/relationships/image" Target="../media/image146.jpeg"/><Relationship Id="rId19" Type="http://schemas.openxmlformats.org/officeDocument/2006/relationships/image" Target="../media/image155.jpe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150.jpeg"/></Relationships>
</file>

<file path=ppt/slides/_rels/slide3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2.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3.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6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6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5.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image" Target="../media/image178.png"/><Relationship Id="rId18" Type="http://schemas.openxmlformats.org/officeDocument/2006/relationships/image" Target="../media/image183.wmf"/><Relationship Id="rId3" Type="http://schemas.openxmlformats.org/officeDocument/2006/relationships/image" Target="../media/image168.png"/><Relationship Id="rId7" Type="http://schemas.openxmlformats.org/officeDocument/2006/relationships/image" Target="../media/image172.wmf"/><Relationship Id="rId12" Type="http://schemas.openxmlformats.org/officeDocument/2006/relationships/image" Target="../media/image177.png"/><Relationship Id="rId17" Type="http://schemas.openxmlformats.org/officeDocument/2006/relationships/image" Target="../media/image182.wmf"/><Relationship Id="rId2" Type="http://schemas.openxmlformats.org/officeDocument/2006/relationships/notesSlide" Target="../notesSlides/notesSlide35.xml"/><Relationship Id="rId16" Type="http://schemas.openxmlformats.org/officeDocument/2006/relationships/image" Target="../media/image181.wmf"/><Relationship Id="rId1" Type="http://schemas.openxmlformats.org/officeDocument/2006/relationships/slideLayout" Target="../slideLayouts/slideLayout2.xml"/><Relationship Id="rId6" Type="http://schemas.openxmlformats.org/officeDocument/2006/relationships/image" Target="../media/image171.wmf"/><Relationship Id="rId11" Type="http://schemas.openxmlformats.org/officeDocument/2006/relationships/image" Target="../media/image176.wmf"/><Relationship Id="rId5" Type="http://schemas.openxmlformats.org/officeDocument/2006/relationships/image" Target="../media/image170.wmf"/><Relationship Id="rId15" Type="http://schemas.openxmlformats.org/officeDocument/2006/relationships/image" Target="../media/image180.wmf"/><Relationship Id="rId10" Type="http://schemas.openxmlformats.org/officeDocument/2006/relationships/image" Target="../media/image175.wmf"/><Relationship Id="rId4" Type="http://schemas.openxmlformats.org/officeDocument/2006/relationships/image" Target="../media/image169.wmf"/><Relationship Id="rId9" Type="http://schemas.openxmlformats.org/officeDocument/2006/relationships/image" Target="../media/image174.wmf"/><Relationship Id="rId14" Type="http://schemas.openxmlformats.org/officeDocument/2006/relationships/image" Target="../media/image17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3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38.xml.rels><?xml version="1.0" encoding="UTF-8" standalone="yes"?>
<Relationships xmlns="http://schemas.openxmlformats.org/package/2006/relationships"><Relationship Id="rId8" Type="http://schemas.openxmlformats.org/officeDocument/2006/relationships/image" Target="../media/image193.wmf"/><Relationship Id="rId13" Type="http://schemas.openxmlformats.org/officeDocument/2006/relationships/image" Target="../media/image198.wmf"/><Relationship Id="rId18" Type="http://schemas.openxmlformats.org/officeDocument/2006/relationships/image" Target="../media/image203.png"/><Relationship Id="rId3" Type="http://schemas.openxmlformats.org/officeDocument/2006/relationships/image" Target="../media/image188.wmf"/><Relationship Id="rId7" Type="http://schemas.openxmlformats.org/officeDocument/2006/relationships/image" Target="../media/image192.wmf"/><Relationship Id="rId12" Type="http://schemas.openxmlformats.org/officeDocument/2006/relationships/image" Target="../media/image197.png"/><Relationship Id="rId17" Type="http://schemas.openxmlformats.org/officeDocument/2006/relationships/image" Target="../media/image202.wmf"/><Relationship Id="rId2" Type="http://schemas.openxmlformats.org/officeDocument/2006/relationships/notesSlide" Target="../notesSlides/notesSlide38.xml"/><Relationship Id="rId16" Type="http://schemas.openxmlformats.org/officeDocument/2006/relationships/image" Target="../media/image201.wmf"/><Relationship Id="rId1" Type="http://schemas.openxmlformats.org/officeDocument/2006/relationships/slideLayout" Target="../slideLayouts/slideLayout2.xml"/><Relationship Id="rId6" Type="http://schemas.openxmlformats.org/officeDocument/2006/relationships/image" Target="../media/image191.wmf"/><Relationship Id="rId11" Type="http://schemas.openxmlformats.org/officeDocument/2006/relationships/image" Target="../media/image196.png"/><Relationship Id="rId5" Type="http://schemas.openxmlformats.org/officeDocument/2006/relationships/image" Target="../media/image190.wmf"/><Relationship Id="rId15" Type="http://schemas.openxmlformats.org/officeDocument/2006/relationships/image" Target="../media/image200.wmf"/><Relationship Id="rId10" Type="http://schemas.openxmlformats.org/officeDocument/2006/relationships/image" Target="../media/image195.png"/><Relationship Id="rId4" Type="http://schemas.openxmlformats.org/officeDocument/2006/relationships/image" Target="../media/image189.wmf"/><Relationship Id="rId9" Type="http://schemas.openxmlformats.org/officeDocument/2006/relationships/image" Target="../media/image194.wmf"/><Relationship Id="rId14" Type="http://schemas.openxmlformats.org/officeDocument/2006/relationships/image" Target="../media/image199.wmf"/></Relationships>
</file>

<file path=ppt/slides/_rels/slide3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4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18.png"/></Relationships>
</file>

<file path=ppt/slides/_rels/slide4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5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7.png"/></Relationships>
</file>

<file path=ppt/slides/_rels/slide5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6.png"/><Relationship Id="rId4" Type="http://schemas.openxmlformats.org/officeDocument/2006/relationships/image" Target="../media/image227.png"/></Relationships>
</file>

<file path=ppt/slides/_rels/slide54.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6.png"/><Relationship Id="rId4" Type="http://schemas.openxmlformats.org/officeDocument/2006/relationships/image" Target="../media/image227.png"/></Relationships>
</file>

<file path=ppt/slides/_rels/slide5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5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file:///C:\Users\AbHi\Desktop\crossDomainMatching\qualifiers\presentation\videos\paint2gpsNew.wmv" TargetMode="External"/><Relationship Id="rId4" Type="http://schemas.openxmlformats.org/officeDocument/2006/relationships/image" Target="../media/image23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9.png"/></Relationships>
</file>

<file path=ppt/slides/_rels/slide65.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10" Type="http://schemas.openxmlformats.org/officeDocument/2006/relationships/image" Target="../media/image248.png"/><Relationship Id="rId4" Type="http://schemas.openxmlformats.org/officeDocument/2006/relationships/image" Target="../media/image242.png"/><Relationship Id="rId9" Type="http://schemas.openxmlformats.org/officeDocument/2006/relationships/image" Target="../media/image247.png"/></Relationships>
</file>

<file path=ppt/slides/_rels/slide66.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67.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 Id="rId9" Type="http://schemas.openxmlformats.org/officeDocument/2006/relationships/image" Target="../media/image255.png"/></Relationships>
</file>

<file path=ppt/slides/_rels/slide68.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12" Type="http://schemas.openxmlformats.org/officeDocument/2006/relationships/image" Target="../media/image26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0" Type="http://schemas.openxmlformats.org/officeDocument/2006/relationships/image" Target="../media/image263.png"/><Relationship Id="rId4" Type="http://schemas.openxmlformats.org/officeDocument/2006/relationships/image" Target="../media/image257.png"/><Relationship Id="rId9" Type="http://schemas.openxmlformats.org/officeDocument/2006/relationships/image" Target="../media/image262.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ideo" Target="file:///C:\Users\AbHi\Desktop\crossDomainMatching\mediciTraversal.wmv" TargetMode="External"/><Relationship Id="rId4" Type="http://schemas.openxmlformats.org/officeDocument/2006/relationships/image" Target="../media/image2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33550"/>
            <a:ext cx="9144000" cy="2609850"/>
          </a:xfrm>
        </p:spPr>
        <p:txBody>
          <a:bodyPr>
            <a:normAutofit/>
          </a:bodyPr>
          <a:lstStyle/>
          <a:p>
            <a:r>
              <a:rPr lang="en-US" sz="4000" b="1" dirty="0" smtClean="0"/>
              <a:t>Data-driven Visual Similarity </a:t>
            </a:r>
            <a:br>
              <a:rPr lang="en-US" sz="4000" b="1" dirty="0" smtClean="0"/>
            </a:br>
            <a:r>
              <a:rPr lang="en-US" sz="4000" b="1" dirty="0" smtClean="0"/>
              <a:t>for Cross-domain Image Matching</a:t>
            </a:r>
            <a:endParaRPr lang="en-US" sz="4000" b="1" dirty="0"/>
          </a:p>
        </p:txBody>
      </p:sp>
      <p:sp>
        <p:nvSpPr>
          <p:cNvPr id="3" name="Subtitle 2"/>
          <p:cNvSpPr>
            <a:spLocks noGrp="1"/>
          </p:cNvSpPr>
          <p:nvPr>
            <p:ph type="subTitle" idx="1"/>
          </p:nvPr>
        </p:nvSpPr>
        <p:spPr>
          <a:xfrm>
            <a:off x="0" y="4648200"/>
            <a:ext cx="9144000" cy="1295400"/>
          </a:xfrm>
        </p:spPr>
        <p:txBody>
          <a:bodyPr>
            <a:normAutofit lnSpcReduction="10000"/>
          </a:bodyPr>
          <a:lstStyle/>
          <a:p>
            <a:r>
              <a:rPr lang="en-US" sz="2400" dirty="0" smtClean="0"/>
              <a:t>Abhinav Shrivastava, Tomasz Malisiewicz, </a:t>
            </a:r>
          </a:p>
          <a:p>
            <a:r>
              <a:rPr lang="en-US" sz="2400" dirty="0" smtClean="0"/>
              <a:t>Abhinav Gupta and  Alexei A. Efros</a:t>
            </a:r>
          </a:p>
          <a:p>
            <a:r>
              <a:rPr lang="en-US" sz="2400" dirty="0" smtClean="0"/>
              <a:t>Carnegie Mellon University</a:t>
            </a:r>
          </a:p>
          <a:p>
            <a:endParaRPr lang="en-US" dirty="0"/>
          </a:p>
        </p:txBody>
      </p:sp>
      <p:pic>
        <p:nvPicPr>
          <p:cNvPr id="5" name="Picture 2" descr="N:\Business Unit 3 - Health. Imaging\SIGGRAPH Asia 2011\Marketing\For Presenters\4-3 Graphics - FA\SA11 1532x1152px Slide 3.jpg"/>
          <p:cNvPicPr>
            <a:picLocks noChangeAspect="1" noChangeArrowheads="1"/>
          </p:cNvPicPr>
          <p:nvPr/>
        </p:nvPicPr>
        <p:blipFill>
          <a:blip r:embed="rId3" cstate="screen"/>
          <a:srcRect/>
          <a:stretch>
            <a:fillRect/>
          </a:stretch>
        </p:blipFill>
        <p:spPr bwMode="auto">
          <a:xfrm>
            <a:off x="2705100" y="439737"/>
            <a:ext cx="3733800" cy="10080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4D0DC16-2410-4FF0-B956-60E0235F22FF}" type="slidenum">
              <a:rPr lang="en-US" smtClean="0"/>
              <a:pPr/>
              <a:t>1</a:t>
            </a:fld>
            <a:endParaRPr 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4D0DC16-2410-4FF0-B956-60E0235F22FF}" type="slidenum">
              <a:rPr lang="en-US" smtClean="0"/>
              <a:pPr/>
              <a:t>10</a:t>
            </a:fld>
            <a:endParaRPr lang="en-US"/>
          </a:p>
        </p:txBody>
      </p:sp>
      <p:pic>
        <p:nvPicPr>
          <p:cNvPr id="7170" name="Picture 2"/>
          <p:cNvPicPr>
            <a:picLocks noChangeAspect="1" noChangeArrowheads="1"/>
          </p:cNvPicPr>
          <p:nvPr/>
        </p:nvPicPr>
        <p:blipFill>
          <a:blip r:embed="rId3" cstate="screen"/>
          <a:srcRect/>
          <a:stretch>
            <a:fillRect/>
          </a:stretch>
        </p:blipFill>
        <p:spPr bwMode="auto">
          <a:xfrm>
            <a:off x="0" y="831176"/>
            <a:ext cx="9144000" cy="518862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videos\imgsVideo\sketch1.bmp"/>
          <p:cNvPicPr>
            <a:picLocks noChangeAspect="1" noChangeArrowheads="1"/>
          </p:cNvPicPr>
          <p:nvPr/>
        </p:nvPicPr>
        <p:blipFill>
          <a:blip r:embed="rId3" cstate="screen"/>
          <a:srcRect/>
          <a:stretch>
            <a:fillRect/>
          </a:stretch>
        </p:blipFill>
        <p:spPr bwMode="auto">
          <a:xfrm>
            <a:off x="6970171" y="1066800"/>
            <a:ext cx="2097629" cy="2286000"/>
          </a:xfrm>
          <a:prstGeom prst="rect">
            <a:avLst/>
          </a:prstGeom>
          <a:noFill/>
        </p:spPr>
      </p:pic>
      <p:pic>
        <p:nvPicPr>
          <p:cNvPr id="5" name="Picture 2" descr="E:\Research Work\fountain\IMG_1486.jpg"/>
          <p:cNvPicPr>
            <a:picLocks noChangeAspect="1" noChangeArrowheads="1"/>
          </p:cNvPicPr>
          <p:nvPr/>
        </p:nvPicPr>
        <p:blipFill>
          <a:blip r:embed="rId4" cstate="screen"/>
          <a:srcRect/>
          <a:stretch>
            <a:fillRect/>
          </a:stretch>
        </p:blipFill>
        <p:spPr bwMode="auto">
          <a:xfrm>
            <a:off x="76200" y="1066800"/>
            <a:ext cx="2286000" cy="2286000"/>
          </a:xfrm>
          <a:prstGeom prst="rect">
            <a:avLst/>
          </a:prstGeom>
          <a:noFill/>
        </p:spPr>
      </p:pic>
      <p:pic>
        <p:nvPicPr>
          <p:cNvPr id="6" name="Picture 7" descr="C:\Users\AbHi\Desktop\crossDomainMatching\qualifiers\presentation\rescaledImages\IMG_5582.png"/>
          <p:cNvPicPr>
            <a:picLocks noChangeAspect="1" noChangeArrowheads="1"/>
          </p:cNvPicPr>
          <p:nvPr/>
        </p:nvPicPr>
        <p:blipFill>
          <a:blip r:embed="rId5" cstate="screen"/>
          <a:srcRect/>
          <a:stretch>
            <a:fillRect/>
          </a:stretch>
        </p:blipFill>
        <p:spPr bwMode="auto">
          <a:xfrm>
            <a:off x="2489536" y="1066800"/>
            <a:ext cx="2716530" cy="2286000"/>
          </a:xfrm>
          <a:prstGeom prst="rect">
            <a:avLst/>
          </a:prstGeom>
          <a:noFill/>
        </p:spPr>
      </p:pic>
      <p:pic>
        <p:nvPicPr>
          <p:cNvPr id="7" name="Picture 2" descr="E:\videos\imgsVideo\paint1.bmp"/>
          <p:cNvPicPr>
            <a:picLocks noChangeAspect="1" noChangeArrowheads="1"/>
          </p:cNvPicPr>
          <p:nvPr/>
        </p:nvPicPr>
        <p:blipFill>
          <a:blip r:embed="rId6" cstate="screen"/>
          <a:srcRect/>
          <a:stretch>
            <a:fillRect/>
          </a:stretch>
        </p:blipFill>
        <p:spPr bwMode="auto">
          <a:xfrm>
            <a:off x="5333402" y="1066800"/>
            <a:ext cx="1509433" cy="2286000"/>
          </a:xfrm>
          <a:prstGeom prst="rect">
            <a:avLst/>
          </a:prstGeom>
          <a:noFill/>
        </p:spPr>
      </p:pic>
      <p:sp>
        <p:nvSpPr>
          <p:cNvPr id="16" name="Title 15"/>
          <p:cNvSpPr>
            <a:spLocks noGrp="1"/>
          </p:cNvSpPr>
          <p:nvPr>
            <p:ph type="title"/>
          </p:nvPr>
        </p:nvSpPr>
        <p:spPr/>
        <p:txBody>
          <a:bodyPr/>
          <a:lstStyle/>
          <a:p>
            <a:r>
              <a:rPr lang="en-US" dirty="0" smtClean="0"/>
              <a:t>Our Goal</a:t>
            </a:r>
            <a:endParaRPr lang="en-US" dirty="0"/>
          </a:p>
        </p:txBody>
      </p:sp>
      <p:sp>
        <p:nvSpPr>
          <p:cNvPr id="8" name="Slide Number Placeholder 7"/>
          <p:cNvSpPr>
            <a:spLocks noGrp="1"/>
          </p:cNvSpPr>
          <p:nvPr>
            <p:ph type="sldNum" sz="quarter" idx="12"/>
          </p:nvPr>
        </p:nvSpPr>
        <p:spPr/>
        <p:txBody>
          <a:bodyPr/>
          <a:lstStyle/>
          <a:p>
            <a:fld id="{B4D0DC16-2410-4FF0-B956-60E0235F22FF}" type="slidenum">
              <a:rPr lang="en-US" smtClean="0"/>
              <a:pPr/>
              <a:t>11</a:t>
            </a:fld>
            <a:endParaRPr lang="en-US"/>
          </a:p>
        </p:txBody>
      </p:sp>
      <p:grpSp>
        <p:nvGrpSpPr>
          <p:cNvPr id="9" name="Group 8"/>
          <p:cNvGrpSpPr>
            <a:grpSpLocks noChangeAspect="1"/>
          </p:cNvGrpSpPr>
          <p:nvPr/>
        </p:nvGrpSpPr>
        <p:grpSpPr>
          <a:xfrm>
            <a:off x="76200" y="3429000"/>
            <a:ext cx="2286001" cy="2286001"/>
            <a:chOff x="4724400" y="1905000"/>
            <a:chExt cx="3733802" cy="3733802"/>
          </a:xfrm>
        </p:grpSpPr>
        <p:pic>
          <p:nvPicPr>
            <p:cNvPr id="10" name="Picture 3" descr="E:\Research Work\fountain\IMG_1483.jpg"/>
            <p:cNvPicPr>
              <a:picLocks noChangeArrowheads="1"/>
            </p:cNvPicPr>
            <p:nvPr/>
          </p:nvPicPr>
          <p:blipFill>
            <a:blip r:embed="rId7" cstate="screen"/>
            <a:srcRect/>
            <a:stretch>
              <a:fillRect/>
            </a:stretch>
          </p:blipFill>
          <p:spPr bwMode="auto">
            <a:xfrm>
              <a:off x="6612045" y="1905000"/>
              <a:ext cx="1846157" cy="1856529"/>
            </a:xfrm>
            <a:prstGeom prst="rect">
              <a:avLst/>
            </a:prstGeom>
            <a:noFill/>
          </p:spPr>
        </p:pic>
        <p:pic>
          <p:nvPicPr>
            <p:cNvPr id="11" name="Picture 4" descr="E:\Research Work\fountain\IMG_1484.jpg"/>
            <p:cNvPicPr>
              <a:picLocks noChangeArrowheads="1"/>
            </p:cNvPicPr>
            <p:nvPr/>
          </p:nvPicPr>
          <p:blipFill>
            <a:blip r:embed="rId8" cstate="screen"/>
            <a:srcRect/>
            <a:stretch>
              <a:fillRect/>
            </a:stretch>
          </p:blipFill>
          <p:spPr bwMode="auto">
            <a:xfrm>
              <a:off x="4724400" y="1905000"/>
              <a:ext cx="1856529" cy="1854454"/>
            </a:xfrm>
            <a:prstGeom prst="rect">
              <a:avLst/>
            </a:prstGeom>
            <a:noFill/>
            <a:ln>
              <a:noFill/>
            </a:ln>
          </p:spPr>
        </p:pic>
        <p:pic>
          <p:nvPicPr>
            <p:cNvPr id="12" name="Picture 5" descr="E:\Research Work\fountain\IMG_5426.jpg"/>
            <p:cNvPicPr>
              <a:picLocks noChangeArrowheads="1"/>
            </p:cNvPicPr>
            <p:nvPr/>
          </p:nvPicPr>
          <p:blipFill>
            <a:blip r:embed="rId9" cstate="screen"/>
            <a:srcRect/>
            <a:stretch>
              <a:fillRect/>
            </a:stretch>
          </p:blipFill>
          <p:spPr bwMode="auto">
            <a:xfrm>
              <a:off x="6612045" y="3792645"/>
              <a:ext cx="1846157" cy="1846157"/>
            </a:xfrm>
            <a:prstGeom prst="rect">
              <a:avLst/>
            </a:prstGeom>
            <a:noFill/>
          </p:spPr>
        </p:pic>
        <p:pic>
          <p:nvPicPr>
            <p:cNvPr id="13" name="Picture 6" descr="E:\Research Work\fountain\IMG_4117.jpg"/>
            <p:cNvPicPr>
              <a:picLocks noChangeArrowheads="1"/>
            </p:cNvPicPr>
            <p:nvPr/>
          </p:nvPicPr>
          <p:blipFill>
            <a:blip r:embed="rId10" cstate="screen"/>
            <a:srcRect/>
            <a:stretch>
              <a:fillRect/>
            </a:stretch>
          </p:blipFill>
          <p:spPr bwMode="auto">
            <a:xfrm>
              <a:off x="4724400" y="3792645"/>
              <a:ext cx="1856528" cy="1846157"/>
            </a:xfrm>
            <a:prstGeom prst="rect">
              <a:avLst/>
            </a:prstGeom>
            <a:noFill/>
          </p:spPr>
        </p:pic>
      </p:grpSp>
      <p:pic>
        <p:nvPicPr>
          <p:cNvPr id="9218" name="Picture 2" descr="C:\Users\AbHi\Desktop\crossDomainMatching\mainPPT\presentation\rescaledImages\imgMatch.png"/>
          <p:cNvPicPr>
            <a:picLocks noChangeAspect="1" noChangeArrowheads="1"/>
          </p:cNvPicPr>
          <p:nvPr/>
        </p:nvPicPr>
        <p:blipFill>
          <a:blip r:embed="rId11" cstate="screen"/>
          <a:srcRect/>
          <a:stretch>
            <a:fillRect/>
          </a:stretch>
        </p:blipFill>
        <p:spPr bwMode="auto">
          <a:xfrm>
            <a:off x="2490298" y="3429000"/>
            <a:ext cx="2715768" cy="2259218"/>
          </a:xfrm>
          <a:prstGeom prst="rect">
            <a:avLst/>
          </a:prstGeom>
          <a:noFill/>
        </p:spPr>
      </p:pic>
      <p:pic>
        <p:nvPicPr>
          <p:cNvPr id="14" name="Picture 3" descr="C:\Users\AbHi\Desktop\crossDomainMatching\qualifiers\presentation\rescaledImages\paintMatch.png"/>
          <p:cNvPicPr>
            <a:picLocks noChangeAspect="1" noChangeArrowheads="1"/>
          </p:cNvPicPr>
          <p:nvPr/>
        </p:nvPicPr>
        <p:blipFill>
          <a:blip r:embed="rId12" cstate="screen"/>
          <a:srcRect/>
          <a:stretch>
            <a:fillRect/>
          </a:stretch>
        </p:blipFill>
        <p:spPr bwMode="auto">
          <a:xfrm>
            <a:off x="5333402" y="3429000"/>
            <a:ext cx="1508760" cy="2286000"/>
          </a:xfrm>
          <a:prstGeom prst="rect">
            <a:avLst/>
          </a:prstGeom>
          <a:noFill/>
        </p:spPr>
      </p:pic>
      <p:pic>
        <p:nvPicPr>
          <p:cNvPr id="15" name="Picture 3" descr="C:\Users\AbHi\Desktop\crossDomainMatching\qualifiers\presentation\rescaledImages\sketchMatch.png"/>
          <p:cNvPicPr>
            <a:picLocks noChangeAspect="1" noChangeArrowheads="1"/>
          </p:cNvPicPr>
          <p:nvPr/>
        </p:nvPicPr>
        <p:blipFill>
          <a:blip r:embed="rId13" cstate="screen"/>
          <a:srcRect/>
          <a:stretch>
            <a:fillRect/>
          </a:stretch>
        </p:blipFill>
        <p:spPr bwMode="auto">
          <a:xfrm>
            <a:off x="6970171" y="3429000"/>
            <a:ext cx="2093976" cy="222310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so Hard?</a:t>
            </a:r>
            <a:endParaRPr lang="en-US" dirty="0"/>
          </a:p>
        </p:txBody>
      </p:sp>
      <p:pic>
        <p:nvPicPr>
          <p:cNvPr id="4" name="Picture 2" descr="E:\videos\imgsVideo\sketch1.bmp"/>
          <p:cNvPicPr>
            <a:picLocks noChangeAspect="1" noChangeArrowheads="1"/>
          </p:cNvPicPr>
          <p:nvPr/>
        </p:nvPicPr>
        <p:blipFill>
          <a:blip r:embed="rId3" cstate="screen"/>
          <a:srcRect/>
          <a:stretch>
            <a:fillRect/>
          </a:stretch>
        </p:blipFill>
        <p:spPr bwMode="auto">
          <a:xfrm>
            <a:off x="6858000" y="2286000"/>
            <a:ext cx="2097629" cy="2286000"/>
          </a:xfrm>
          <a:prstGeom prst="rect">
            <a:avLst/>
          </a:prstGeom>
          <a:noFill/>
        </p:spPr>
      </p:pic>
      <p:pic>
        <p:nvPicPr>
          <p:cNvPr id="5" name="Picture 2" descr="E:\Research Work\fountain\IMG_1486.jpg"/>
          <p:cNvPicPr>
            <a:picLocks noChangeAspect="1" noChangeArrowheads="1"/>
          </p:cNvPicPr>
          <p:nvPr/>
        </p:nvPicPr>
        <p:blipFill>
          <a:blip r:embed="rId4" cstate="screen"/>
          <a:srcRect/>
          <a:stretch>
            <a:fillRect/>
          </a:stretch>
        </p:blipFill>
        <p:spPr bwMode="auto">
          <a:xfrm>
            <a:off x="228600" y="2286000"/>
            <a:ext cx="2286000" cy="2286000"/>
          </a:xfrm>
          <a:prstGeom prst="rect">
            <a:avLst/>
          </a:prstGeom>
          <a:noFill/>
        </p:spPr>
      </p:pic>
      <p:pic>
        <p:nvPicPr>
          <p:cNvPr id="6" name="Picture 7" descr="C:\Users\AbHi\Desktop\crossDomainMatching\qualifiers\presentation\rescaledImages\IMG_5582.png"/>
          <p:cNvPicPr>
            <a:picLocks noChangeAspect="1" noChangeArrowheads="1"/>
          </p:cNvPicPr>
          <p:nvPr/>
        </p:nvPicPr>
        <p:blipFill>
          <a:blip r:embed="rId5" cstate="screen"/>
          <a:srcRect/>
          <a:stretch>
            <a:fillRect/>
          </a:stretch>
        </p:blipFill>
        <p:spPr bwMode="auto">
          <a:xfrm>
            <a:off x="2553746" y="2286000"/>
            <a:ext cx="2716530" cy="2286000"/>
          </a:xfrm>
          <a:prstGeom prst="rect">
            <a:avLst/>
          </a:prstGeom>
          <a:noFill/>
        </p:spPr>
      </p:pic>
      <p:pic>
        <p:nvPicPr>
          <p:cNvPr id="7" name="Picture 2" descr="E:\videos\imgsVideo\paint1.bmp"/>
          <p:cNvPicPr>
            <a:picLocks noChangeAspect="1" noChangeArrowheads="1"/>
          </p:cNvPicPr>
          <p:nvPr/>
        </p:nvPicPr>
        <p:blipFill>
          <a:blip r:embed="rId6" cstate="screen"/>
          <a:srcRect/>
          <a:stretch>
            <a:fillRect/>
          </a:stretch>
        </p:blipFill>
        <p:spPr bwMode="auto">
          <a:xfrm>
            <a:off x="5309422" y="2286000"/>
            <a:ext cx="1509433" cy="2286000"/>
          </a:xfrm>
          <a:prstGeom prst="rect">
            <a:avLst/>
          </a:prstGeom>
          <a:noFill/>
        </p:spPr>
      </p:pic>
      <p:sp>
        <p:nvSpPr>
          <p:cNvPr id="8" name="Slide Number Placeholder 7"/>
          <p:cNvSpPr>
            <a:spLocks noGrp="1"/>
          </p:cNvSpPr>
          <p:nvPr>
            <p:ph type="sldNum" sz="quarter" idx="12"/>
          </p:nvPr>
        </p:nvSpPr>
        <p:spPr/>
        <p:txBody>
          <a:bodyPr/>
          <a:lstStyle/>
          <a:p>
            <a:fld id="{B4D0DC16-2410-4FF0-B956-60E0235F22FF}" type="slidenum">
              <a:rPr lang="en-US" smtClean="0"/>
              <a:pPr/>
              <a:t>12</a:t>
            </a:fld>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Retrieval</a:t>
            </a:r>
            <a:endParaRPr lang="en-US" dirty="0"/>
          </a:p>
        </p:txBody>
      </p:sp>
      <p:sp>
        <p:nvSpPr>
          <p:cNvPr id="3" name="Content Placeholder 2"/>
          <p:cNvSpPr>
            <a:spLocks noGrp="1"/>
          </p:cNvSpPr>
          <p:nvPr>
            <p:ph idx="1"/>
          </p:nvPr>
        </p:nvSpPr>
        <p:spPr>
          <a:xfrm>
            <a:off x="457200" y="1066800"/>
            <a:ext cx="8229600" cy="5791200"/>
          </a:xfrm>
        </p:spPr>
        <p:txBody>
          <a:bodyPr>
            <a:normAutofit fontScale="70000" lnSpcReduction="20000"/>
          </a:bodyPr>
          <a:lstStyle/>
          <a:p>
            <a:r>
              <a:rPr lang="en-US" dirty="0" smtClean="0"/>
              <a:t>Color-histograms</a:t>
            </a:r>
          </a:p>
          <a:p>
            <a:pPr lvl="1"/>
            <a:r>
              <a:rPr lang="en-US" dirty="0" smtClean="0"/>
              <a:t>QBIC [</a:t>
            </a:r>
            <a:r>
              <a:rPr lang="en-US" dirty="0" err="1" smtClean="0"/>
              <a:t>Flickner</a:t>
            </a:r>
            <a:r>
              <a:rPr lang="en-US" dirty="0" smtClean="0"/>
              <a:t> et al., 1995]</a:t>
            </a:r>
          </a:p>
          <a:p>
            <a:pPr lvl="1"/>
            <a:r>
              <a:rPr lang="en-US" dirty="0" err="1" smtClean="0"/>
              <a:t>Pentland</a:t>
            </a:r>
            <a:r>
              <a:rPr lang="en-US" dirty="0" smtClean="0"/>
              <a:t> et al., 1996</a:t>
            </a:r>
          </a:p>
          <a:p>
            <a:pPr lvl="1"/>
            <a:r>
              <a:rPr lang="en-US" dirty="0" smtClean="0"/>
              <a:t>…</a:t>
            </a:r>
          </a:p>
          <a:p>
            <a:endParaRPr lang="en-US" dirty="0" smtClean="0"/>
          </a:p>
          <a:p>
            <a:r>
              <a:rPr lang="en-US" dirty="0" smtClean="0"/>
              <a:t>SIFT-based approaches</a:t>
            </a:r>
          </a:p>
          <a:p>
            <a:pPr lvl="1"/>
            <a:r>
              <a:rPr lang="en-US" dirty="0" smtClean="0"/>
              <a:t>Lowe, 1999, 2004</a:t>
            </a:r>
          </a:p>
          <a:p>
            <a:pPr lvl="1"/>
            <a:r>
              <a:rPr lang="en-US" dirty="0" err="1" smtClean="0"/>
              <a:t>Sivic</a:t>
            </a:r>
            <a:r>
              <a:rPr lang="en-US" dirty="0" smtClean="0"/>
              <a:t> and </a:t>
            </a:r>
            <a:r>
              <a:rPr lang="en-US" dirty="0" err="1" smtClean="0"/>
              <a:t>Zisserman</a:t>
            </a:r>
            <a:r>
              <a:rPr lang="en-US" dirty="0" smtClean="0"/>
              <a:t>, 2003</a:t>
            </a:r>
          </a:p>
          <a:p>
            <a:pPr lvl="1"/>
            <a:r>
              <a:rPr lang="en-US" dirty="0" smtClean="0"/>
              <a:t>Chum et  al., 2007-10</a:t>
            </a:r>
          </a:p>
          <a:p>
            <a:pPr lvl="1"/>
            <a:r>
              <a:rPr lang="en-US" dirty="0" err="1" smtClean="0"/>
              <a:t>Jegou</a:t>
            </a:r>
            <a:r>
              <a:rPr lang="en-US" dirty="0" smtClean="0"/>
              <a:t> et al., 2008-10</a:t>
            </a:r>
          </a:p>
          <a:p>
            <a:pPr lvl="1"/>
            <a:r>
              <a:rPr lang="en-US" dirty="0" err="1" smtClean="0"/>
              <a:t>Lazebnik</a:t>
            </a:r>
            <a:r>
              <a:rPr lang="en-US" dirty="0" smtClean="0"/>
              <a:t> et al., 2009</a:t>
            </a:r>
            <a:endParaRPr lang="en-US" b="1" dirty="0" smtClean="0"/>
          </a:p>
          <a:p>
            <a:pPr lvl="1"/>
            <a:r>
              <a:rPr lang="en-US" dirty="0" smtClean="0"/>
              <a:t>…</a:t>
            </a:r>
          </a:p>
          <a:p>
            <a:pPr lvl="1"/>
            <a:endParaRPr lang="en-US" dirty="0" smtClean="0"/>
          </a:p>
          <a:p>
            <a:r>
              <a:rPr lang="en-US" dirty="0" smtClean="0"/>
              <a:t>Gist-based approaches</a:t>
            </a:r>
          </a:p>
          <a:p>
            <a:pPr lvl="1"/>
            <a:r>
              <a:rPr lang="en-US" dirty="0" err="1" smtClean="0"/>
              <a:t>Oliva</a:t>
            </a:r>
            <a:r>
              <a:rPr lang="en-US" dirty="0" smtClean="0"/>
              <a:t> and </a:t>
            </a:r>
            <a:r>
              <a:rPr lang="en-US" dirty="0" err="1" smtClean="0"/>
              <a:t>Torralba</a:t>
            </a:r>
            <a:r>
              <a:rPr lang="en-US" dirty="0" smtClean="0"/>
              <a:t>, 2006</a:t>
            </a:r>
            <a:endParaRPr lang="en-US" b="1" dirty="0" smtClean="0"/>
          </a:p>
          <a:p>
            <a:pPr lvl="1"/>
            <a:r>
              <a:rPr lang="en-US" dirty="0" smtClean="0"/>
              <a:t>Hays and Efros, 2007</a:t>
            </a:r>
          </a:p>
          <a:p>
            <a:pPr lvl="1"/>
            <a:r>
              <a:rPr lang="en-US" dirty="0" smtClean="0"/>
              <a:t>Weiss et al., 2007</a:t>
            </a:r>
            <a:endParaRPr lang="en-US" b="1" dirty="0" smtClean="0"/>
          </a:p>
          <a:p>
            <a:pPr lvl="1"/>
            <a:r>
              <a:rPr lang="en-US" dirty="0" err="1" smtClean="0"/>
              <a:t>Torralba</a:t>
            </a:r>
            <a:r>
              <a:rPr lang="en-US" dirty="0" smtClean="0"/>
              <a:t> et al., 2008</a:t>
            </a:r>
          </a:p>
          <a:p>
            <a:pPr lvl="1"/>
            <a:r>
              <a:rPr lang="en-US" dirty="0" smtClean="0"/>
              <a:t>…</a:t>
            </a:r>
          </a:p>
          <a:p>
            <a:pPr lvl="1"/>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B4D0DC16-2410-4FF0-B956-60E0235F22FF}" type="slidenum">
              <a:rPr lang="en-US" smtClean="0"/>
              <a:pPr/>
              <a:t>13</a:t>
            </a:fld>
            <a:endParaRPr lang="en-US"/>
          </a:p>
        </p:txBody>
      </p:sp>
      <p:pic>
        <p:nvPicPr>
          <p:cNvPr id="1026" name="Picture 2"/>
          <p:cNvPicPr>
            <a:picLocks noChangeAspect="1" noChangeArrowheads="1"/>
          </p:cNvPicPr>
          <p:nvPr/>
        </p:nvPicPr>
        <p:blipFill>
          <a:blip r:embed="rId3" cstate="screen"/>
          <a:srcRect/>
          <a:stretch>
            <a:fillRect/>
          </a:stretch>
        </p:blipFill>
        <p:spPr bwMode="auto">
          <a:xfrm>
            <a:off x="5410200" y="4953000"/>
            <a:ext cx="1391644" cy="1371600"/>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6858001" y="4953001"/>
            <a:ext cx="1371600" cy="1371600"/>
          </a:xfrm>
          <a:prstGeom prst="rect">
            <a:avLst/>
          </a:prstGeom>
          <a:noFill/>
          <a:ln w="9525">
            <a:noFill/>
            <a:miter lim="800000"/>
            <a:headEnd/>
            <a:tailEnd/>
          </a:ln>
        </p:spPr>
      </p:pic>
      <p:pic>
        <p:nvPicPr>
          <p:cNvPr id="124932" name="Picture 4" descr="http://bp0.blogger.com/_is5Tlph9C6Y/R8uCsVoO33I/AAAAAAAAALU/s87wMTQIDG4/s1600/append.png"/>
          <p:cNvPicPr>
            <a:picLocks noChangeAspect="1" noChangeArrowheads="1"/>
          </p:cNvPicPr>
          <p:nvPr/>
        </p:nvPicPr>
        <p:blipFill>
          <a:blip r:embed="rId5" cstate="screen"/>
          <a:srcRect/>
          <a:stretch>
            <a:fillRect/>
          </a:stretch>
        </p:blipFill>
        <p:spPr bwMode="auto">
          <a:xfrm>
            <a:off x="5411097" y="2895600"/>
            <a:ext cx="2894703" cy="1295400"/>
          </a:xfrm>
          <a:prstGeom prst="rect">
            <a:avLst/>
          </a:prstGeom>
          <a:noFill/>
        </p:spPr>
      </p:pic>
      <p:pic>
        <p:nvPicPr>
          <p:cNvPr id="1030" name="Picture 6" descr="http://karim.co.za/blog/wp-content/uploads/2011/11/Sunset.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42616" y="1143000"/>
            <a:ext cx="1828800" cy="1143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images2.alphacoders.com/105/105800.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05600" y="1143000"/>
            <a:ext cx="1828800" cy="1143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6" name="Picture 116" descr="C:\Users\AbHi\Desktop\crossDomainMatching\mainPPT\presentation\rescaledImages\sift_same\org.png"/>
          <p:cNvPicPr>
            <a:picLocks noChangeAspect="1" noChangeArrowheads="1"/>
          </p:cNvPicPr>
          <p:nvPr/>
        </p:nvPicPr>
        <p:blipFill>
          <a:blip r:embed="rId3" cstate="screen"/>
          <a:srcRect/>
          <a:stretch>
            <a:fillRect/>
          </a:stretch>
        </p:blipFill>
        <p:spPr bwMode="auto">
          <a:xfrm>
            <a:off x="457200" y="1645920"/>
            <a:ext cx="8229600" cy="3303487"/>
          </a:xfrm>
          <a:prstGeom prst="rect">
            <a:avLst/>
          </a:prstGeom>
          <a:noFill/>
        </p:spPr>
      </p:pic>
      <p:sp>
        <p:nvSpPr>
          <p:cNvPr id="4" name="Slide Number Placeholder 3"/>
          <p:cNvSpPr>
            <a:spLocks noGrp="1"/>
          </p:cNvSpPr>
          <p:nvPr>
            <p:ph type="sldNum" sz="quarter" idx="12"/>
          </p:nvPr>
        </p:nvSpPr>
        <p:spPr/>
        <p:txBody>
          <a:bodyPr/>
          <a:lstStyle/>
          <a:p>
            <a:fld id="{B4D0DC16-2410-4FF0-B956-60E0235F22FF}" type="slidenum">
              <a:rPr lang="en-US" smtClean="0"/>
              <a:pPr/>
              <a:t>14</a:t>
            </a:fld>
            <a:endParaRPr lang="en-US"/>
          </a:p>
        </p:txBody>
      </p:sp>
      <p:pic>
        <p:nvPicPr>
          <p:cNvPr id="10334" name="Picture 94" descr="C:\Users\AbHi\Desktop\crossDomainMatching\mainPPT\presentation\rescaledImages\sift_same\001.png"/>
          <p:cNvPicPr>
            <a:picLocks noChangeAspect="1" noChangeArrowheads="1"/>
          </p:cNvPicPr>
          <p:nvPr/>
        </p:nvPicPr>
        <p:blipFill>
          <a:blip r:embed="rId4" cstate="screen"/>
          <a:srcRect/>
          <a:stretch>
            <a:fillRect/>
          </a:stretch>
        </p:blipFill>
        <p:spPr bwMode="auto">
          <a:xfrm>
            <a:off x="457200" y="1645920"/>
            <a:ext cx="8229600" cy="3303487"/>
          </a:xfrm>
          <a:prstGeom prst="rect">
            <a:avLst/>
          </a:prstGeom>
          <a:noFill/>
        </p:spPr>
      </p:pic>
      <p:pic>
        <p:nvPicPr>
          <p:cNvPr id="10335" name="Picture 95" descr="C:\Users\AbHi\Desktop\crossDomainMatching\mainPPT\presentation\rescaledImages\sift_same\002.png"/>
          <p:cNvPicPr>
            <a:picLocks noChangeAspect="1" noChangeArrowheads="1"/>
          </p:cNvPicPr>
          <p:nvPr/>
        </p:nvPicPr>
        <p:blipFill>
          <a:blip r:embed="rId5" cstate="screen"/>
          <a:srcRect/>
          <a:stretch>
            <a:fillRect/>
          </a:stretch>
        </p:blipFill>
        <p:spPr bwMode="auto">
          <a:xfrm>
            <a:off x="457200" y="1645920"/>
            <a:ext cx="8229600" cy="3303487"/>
          </a:xfrm>
          <a:prstGeom prst="rect">
            <a:avLst/>
          </a:prstGeom>
          <a:noFill/>
        </p:spPr>
      </p:pic>
      <p:pic>
        <p:nvPicPr>
          <p:cNvPr id="10336" name="Picture 96" descr="C:\Users\AbHi\Desktop\crossDomainMatching\mainPPT\presentation\rescaledImages\sift_same\003.png"/>
          <p:cNvPicPr>
            <a:picLocks noChangeAspect="1" noChangeArrowheads="1"/>
          </p:cNvPicPr>
          <p:nvPr/>
        </p:nvPicPr>
        <p:blipFill>
          <a:blip r:embed="rId6" cstate="screen"/>
          <a:srcRect/>
          <a:stretch>
            <a:fillRect/>
          </a:stretch>
        </p:blipFill>
        <p:spPr bwMode="auto">
          <a:xfrm>
            <a:off x="457200" y="1645920"/>
            <a:ext cx="8229600" cy="3303487"/>
          </a:xfrm>
          <a:prstGeom prst="rect">
            <a:avLst/>
          </a:prstGeom>
          <a:noFill/>
        </p:spPr>
      </p:pic>
      <p:pic>
        <p:nvPicPr>
          <p:cNvPr id="10337" name="Picture 97" descr="C:\Users\AbHi\Desktop\crossDomainMatching\mainPPT\presentation\rescaledImages\sift_same\004.png"/>
          <p:cNvPicPr>
            <a:picLocks noChangeAspect="1" noChangeArrowheads="1"/>
          </p:cNvPicPr>
          <p:nvPr/>
        </p:nvPicPr>
        <p:blipFill>
          <a:blip r:embed="rId7" cstate="screen"/>
          <a:srcRect/>
          <a:stretch>
            <a:fillRect/>
          </a:stretch>
        </p:blipFill>
        <p:spPr bwMode="auto">
          <a:xfrm>
            <a:off x="457200" y="1645920"/>
            <a:ext cx="8229600" cy="3303487"/>
          </a:xfrm>
          <a:prstGeom prst="rect">
            <a:avLst/>
          </a:prstGeom>
          <a:noFill/>
        </p:spPr>
      </p:pic>
      <p:pic>
        <p:nvPicPr>
          <p:cNvPr id="10338" name="Picture 98" descr="C:\Users\AbHi\Desktop\crossDomainMatching\mainPPT\presentation\rescaledImages\sift_same\005.png"/>
          <p:cNvPicPr>
            <a:picLocks noChangeAspect="1" noChangeArrowheads="1"/>
          </p:cNvPicPr>
          <p:nvPr/>
        </p:nvPicPr>
        <p:blipFill>
          <a:blip r:embed="rId8" cstate="screen"/>
          <a:srcRect/>
          <a:stretch>
            <a:fillRect/>
          </a:stretch>
        </p:blipFill>
        <p:spPr bwMode="auto">
          <a:xfrm>
            <a:off x="457200" y="1645920"/>
            <a:ext cx="8229600" cy="3303487"/>
          </a:xfrm>
          <a:prstGeom prst="rect">
            <a:avLst/>
          </a:prstGeom>
          <a:noFill/>
        </p:spPr>
      </p:pic>
      <p:pic>
        <p:nvPicPr>
          <p:cNvPr id="10339" name="Picture 99" descr="C:\Users\AbHi\Desktop\crossDomainMatching\mainPPT\presentation\rescaledImages\sift_same\006.png"/>
          <p:cNvPicPr>
            <a:picLocks noChangeAspect="1" noChangeArrowheads="1"/>
          </p:cNvPicPr>
          <p:nvPr/>
        </p:nvPicPr>
        <p:blipFill>
          <a:blip r:embed="rId9" cstate="screen"/>
          <a:srcRect/>
          <a:stretch>
            <a:fillRect/>
          </a:stretch>
        </p:blipFill>
        <p:spPr bwMode="auto">
          <a:xfrm>
            <a:off x="457200" y="1645920"/>
            <a:ext cx="8229600" cy="3303487"/>
          </a:xfrm>
          <a:prstGeom prst="rect">
            <a:avLst/>
          </a:prstGeom>
          <a:noFill/>
        </p:spPr>
      </p:pic>
      <p:pic>
        <p:nvPicPr>
          <p:cNvPr id="10340" name="Picture 100" descr="C:\Users\AbHi\Desktop\crossDomainMatching\mainPPT\presentation\rescaledImages\sift_same\007.png"/>
          <p:cNvPicPr>
            <a:picLocks noChangeAspect="1" noChangeArrowheads="1"/>
          </p:cNvPicPr>
          <p:nvPr/>
        </p:nvPicPr>
        <p:blipFill>
          <a:blip r:embed="rId10" cstate="screen"/>
          <a:srcRect/>
          <a:stretch>
            <a:fillRect/>
          </a:stretch>
        </p:blipFill>
        <p:spPr bwMode="auto">
          <a:xfrm>
            <a:off x="457200" y="1645920"/>
            <a:ext cx="8229600" cy="3303487"/>
          </a:xfrm>
          <a:prstGeom prst="rect">
            <a:avLst/>
          </a:prstGeom>
          <a:noFill/>
        </p:spPr>
      </p:pic>
      <p:pic>
        <p:nvPicPr>
          <p:cNvPr id="10341" name="Picture 101" descr="C:\Users\AbHi\Desktop\crossDomainMatching\mainPPT\presentation\rescaledImages\sift_same\009.png"/>
          <p:cNvPicPr>
            <a:picLocks noChangeAspect="1" noChangeArrowheads="1"/>
          </p:cNvPicPr>
          <p:nvPr/>
        </p:nvPicPr>
        <p:blipFill>
          <a:blip r:embed="rId11" cstate="screen"/>
          <a:srcRect/>
          <a:stretch>
            <a:fillRect/>
          </a:stretch>
        </p:blipFill>
        <p:spPr bwMode="auto">
          <a:xfrm>
            <a:off x="457200" y="1645920"/>
            <a:ext cx="8229600" cy="3303487"/>
          </a:xfrm>
          <a:prstGeom prst="rect">
            <a:avLst/>
          </a:prstGeom>
          <a:noFill/>
        </p:spPr>
      </p:pic>
      <p:pic>
        <p:nvPicPr>
          <p:cNvPr id="10342" name="Picture 102" descr="C:\Users\AbHi\Desktop\crossDomainMatching\mainPPT\presentation\rescaledImages\sift_same\010.png"/>
          <p:cNvPicPr>
            <a:picLocks noChangeAspect="1" noChangeArrowheads="1"/>
          </p:cNvPicPr>
          <p:nvPr/>
        </p:nvPicPr>
        <p:blipFill>
          <a:blip r:embed="rId12" cstate="screen"/>
          <a:srcRect/>
          <a:stretch>
            <a:fillRect/>
          </a:stretch>
        </p:blipFill>
        <p:spPr bwMode="auto">
          <a:xfrm>
            <a:off x="457200" y="1645920"/>
            <a:ext cx="8229600" cy="3303487"/>
          </a:xfrm>
          <a:prstGeom prst="rect">
            <a:avLst/>
          </a:prstGeom>
          <a:noFill/>
        </p:spPr>
      </p:pic>
      <p:pic>
        <p:nvPicPr>
          <p:cNvPr id="10343" name="Picture 103" descr="C:\Users\AbHi\Desktop\crossDomainMatching\mainPPT\presentation\rescaledImages\sift_same\011.png"/>
          <p:cNvPicPr>
            <a:picLocks noChangeAspect="1" noChangeArrowheads="1"/>
          </p:cNvPicPr>
          <p:nvPr/>
        </p:nvPicPr>
        <p:blipFill>
          <a:blip r:embed="rId13" cstate="screen"/>
          <a:srcRect/>
          <a:stretch>
            <a:fillRect/>
          </a:stretch>
        </p:blipFill>
        <p:spPr bwMode="auto">
          <a:xfrm>
            <a:off x="457200" y="1645920"/>
            <a:ext cx="8229600" cy="3303487"/>
          </a:xfrm>
          <a:prstGeom prst="rect">
            <a:avLst/>
          </a:prstGeom>
          <a:noFill/>
        </p:spPr>
      </p:pic>
      <p:pic>
        <p:nvPicPr>
          <p:cNvPr id="10344" name="Picture 104" descr="C:\Users\AbHi\Desktop\crossDomainMatching\mainPPT\presentation\rescaledImages\sift_same\012.png"/>
          <p:cNvPicPr>
            <a:picLocks noChangeAspect="1" noChangeArrowheads="1"/>
          </p:cNvPicPr>
          <p:nvPr/>
        </p:nvPicPr>
        <p:blipFill>
          <a:blip r:embed="rId14" cstate="screen"/>
          <a:srcRect/>
          <a:stretch>
            <a:fillRect/>
          </a:stretch>
        </p:blipFill>
        <p:spPr bwMode="auto">
          <a:xfrm>
            <a:off x="457200" y="1645920"/>
            <a:ext cx="8229600" cy="3303487"/>
          </a:xfrm>
          <a:prstGeom prst="rect">
            <a:avLst/>
          </a:prstGeom>
          <a:noFill/>
        </p:spPr>
      </p:pic>
      <p:pic>
        <p:nvPicPr>
          <p:cNvPr id="10345" name="Picture 105" descr="C:\Users\AbHi\Desktop\crossDomainMatching\mainPPT\presentation\rescaledImages\sift_same\013.png"/>
          <p:cNvPicPr>
            <a:picLocks noChangeAspect="1" noChangeArrowheads="1"/>
          </p:cNvPicPr>
          <p:nvPr/>
        </p:nvPicPr>
        <p:blipFill>
          <a:blip r:embed="rId15" cstate="screen"/>
          <a:srcRect/>
          <a:stretch>
            <a:fillRect/>
          </a:stretch>
        </p:blipFill>
        <p:spPr bwMode="auto">
          <a:xfrm>
            <a:off x="457200" y="1645920"/>
            <a:ext cx="8229600" cy="3303487"/>
          </a:xfrm>
          <a:prstGeom prst="rect">
            <a:avLst/>
          </a:prstGeom>
          <a:noFill/>
        </p:spPr>
      </p:pic>
      <p:pic>
        <p:nvPicPr>
          <p:cNvPr id="10346" name="Picture 106" descr="C:\Users\AbHi\Desktop\crossDomainMatching\mainPPT\presentation\rescaledImages\sift_same\014.png"/>
          <p:cNvPicPr>
            <a:picLocks noChangeAspect="1" noChangeArrowheads="1"/>
          </p:cNvPicPr>
          <p:nvPr/>
        </p:nvPicPr>
        <p:blipFill>
          <a:blip r:embed="rId16" cstate="screen"/>
          <a:srcRect/>
          <a:stretch>
            <a:fillRect/>
          </a:stretch>
        </p:blipFill>
        <p:spPr bwMode="auto">
          <a:xfrm>
            <a:off x="457200" y="1645920"/>
            <a:ext cx="8229600" cy="3303487"/>
          </a:xfrm>
          <a:prstGeom prst="rect">
            <a:avLst/>
          </a:prstGeom>
          <a:noFill/>
        </p:spPr>
      </p:pic>
      <p:pic>
        <p:nvPicPr>
          <p:cNvPr id="10347" name="Picture 107" descr="C:\Users\AbHi\Desktop\crossDomainMatching\mainPPT\presentation\rescaledImages\sift_same\015.png"/>
          <p:cNvPicPr>
            <a:picLocks noChangeAspect="1" noChangeArrowheads="1"/>
          </p:cNvPicPr>
          <p:nvPr/>
        </p:nvPicPr>
        <p:blipFill>
          <a:blip r:embed="rId17" cstate="screen"/>
          <a:srcRect/>
          <a:stretch>
            <a:fillRect/>
          </a:stretch>
        </p:blipFill>
        <p:spPr bwMode="auto">
          <a:xfrm>
            <a:off x="457200" y="1645920"/>
            <a:ext cx="8229600" cy="3303487"/>
          </a:xfrm>
          <a:prstGeom prst="rect">
            <a:avLst/>
          </a:prstGeom>
          <a:noFill/>
        </p:spPr>
      </p:pic>
      <p:pic>
        <p:nvPicPr>
          <p:cNvPr id="10348" name="Picture 108" descr="C:\Users\AbHi\Desktop\crossDomainMatching\mainPPT\presentation\rescaledImages\sift_same\016.png"/>
          <p:cNvPicPr>
            <a:picLocks noChangeAspect="1" noChangeArrowheads="1"/>
          </p:cNvPicPr>
          <p:nvPr/>
        </p:nvPicPr>
        <p:blipFill>
          <a:blip r:embed="rId18" cstate="screen"/>
          <a:srcRect/>
          <a:stretch>
            <a:fillRect/>
          </a:stretch>
        </p:blipFill>
        <p:spPr bwMode="auto">
          <a:xfrm>
            <a:off x="457200" y="1645920"/>
            <a:ext cx="8229600" cy="3303487"/>
          </a:xfrm>
          <a:prstGeom prst="rect">
            <a:avLst/>
          </a:prstGeom>
          <a:noFill/>
        </p:spPr>
      </p:pic>
      <p:pic>
        <p:nvPicPr>
          <p:cNvPr id="10349" name="Picture 109" descr="C:\Users\AbHi\Desktop\crossDomainMatching\mainPPT\presentation\rescaledImages\sift_same\017.png"/>
          <p:cNvPicPr>
            <a:picLocks noChangeAspect="1" noChangeArrowheads="1"/>
          </p:cNvPicPr>
          <p:nvPr/>
        </p:nvPicPr>
        <p:blipFill>
          <a:blip r:embed="rId19" cstate="screen"/>
          <a:srcRect/>
          <a:stretch>
            <a:fillRect/>
          </a:stretch>
        </p:blipFill>
        <p:spPr bwMode="auto">
          <a:xfrm>
            <a:off x="457200" y="1645920"/>
            <a:ext cx="8229600" cy="3303487"/>
          </a:xfrm>
          <a:prstGeom prst="rect">
            <a:avLst/>
          </a:prstGeom>
          <a:noFill/>
        </p:spPr>
      </p:pic>
      <p:pic>
        <p:nvPicPr>
          <p:cNvPr id="10350" name="Picture 110" descr="C:\Users\AbHi\Desktop\crossDomainMatching\mainPPT\presentation\rescaledImages\sift_same\018.png"/>
          <p:cNvPicPr>
            <a:picLocks noChangeAspect="1" noChangeArrowheads="1"/>
          </p:cNvPicPr>
          <p:nvPr/>
        </p:nvPicPr>
        <p:blipFill>
          <a:blip r:embed="rId20" cstate="screen"/>
          <a:srcRect/>
          <a:stretch>
            <a:fillRect/>
          </a:stretch>
        </p:blipFill>
        <p:spPr bwMode="auto">
          <a:xfrm>
            <a:off x="457200" y="1645920"/>
            <a:ext cx="8229600" cy="3303487"/>
          </a:xfrm>
          <a:prstGeom prst="rect">
            <a:avLst/>
          </a:prstGeom>
          <a:noFill/>
        </p:spPr>
      </p:pic>
      <p:pic>
        <p:nvPicPr>
          <p:cNvPr id="10351" name="Picture 111" descr="C:\Users\AbHi\Desktop\crossDomainMatching\mainPPT\presentation\rescaledImages\sift_same\019.png"/>
          <p:cNvPicPr>
            <a:picLocks noChangeAspect="1" noChangeArrowheads="1"/>
          </p:cNvPicPr>
          <p:nvPr/>
        </p:nvPicPr>
        <p:blipFill>
          <a:blip r:embed="rId21" cstate="screen"/>
          <a:srcRect/>
          <a:stretch>
            <a:fillRect/>
          </a:stretch>
        </p:blipFill>
        <p:spPr bwMode="auto">
          <a:xfrm>
            <a:off x="457200" y="1645920"/>
            <a:ext cx="8229600" cy="3303487"/>
          </a:xfrm>
          <a:prstGeom prst="rect">
            <a:avLst/>
          </a:prstGeom>
          <a:noFill/>
        </p:spPr>
      </p:pic>
      <p:pic>
        <p:nvPicPr>
          <p:cNvPr id="10352" name="Picture 112" descr="C:\Users\AbHi\Desktop\crossDomainMatching\mainPPT\presentation\rescaledImages\sift_same\020.png"/>
          <p:cNvPicPr>
            <a:picLocks noChangeAspect="1" noChangeArrowheads="1"/>
          </p:cNvPicPr>
          <p:nvPr/>
        </p:nvPicPr>
        <p:blipFill>
          <a:blip r:embed="rId22" cstate="screen"/>
          <a:srcRect/>
          <a:stretch>
            <a:fillRect/>
          </a:stretch>
        </p:blipFill>
        <p:spPr bwMode="auto">
          <a:xfrm>
            <a:off x="457200" y="1645920"/>
            <a:ext cx="8229600" cy="3303487"/>
          </a:xfrm>
          <a:prstGeom prst="rect">
            <a:avLst/>
          </a:prstGeom>
          <a:noFill/>
        </p:spPr>
      </p:pic>
      <p:pic>
        <p:nvPicPr>
          <p:cNvPr id="10353" name="Picture 113" descr="C:\Users\AbHi\Desktop\crossDomainMatching\mainPPT\presentation\rescaledImages\sift_same\021.png"/>
          <p:cNvPicPr>
            <a:picLocks noChangeAspect="1" noChangeArrowheads="1"/>
          </p:cNvPicPr>
          <p:nvPr/>
        </p:nvPicPr>
        <p:blipFill>
          <a:blip r:embed="rId23" cstate="screen"/>
          <a:srcRect/>
          <a:stretch>
            <a:fillRect/>
          </a:stretch>
        </p:blipFill>
        <p:spPr bwMode="auto">
          <a:xfrm>
            <a:off x="457200" y="1645920"/>
            <a:ext cx="8229600" cy="3303487"/>
          </a:xfrm>
          <a:prstGeom prst="rect">
            <a:avLst/>
          </a:prstGeom>
          <a:noFill/>
        </p:spPr>
      </p:pic>
      <p:pic>
        <p:nvPicPr>
          <p:cNvPr id="10354" name="Picture 114" descr="C:\Users\AbHi\Desktop\crossDomainMatching\mainPPT\presentation\rescaledImages\sift_same\022.png"/>
          <p:cNvPicPr>
            <a:picLocks noChangeAspect="1" noChangeArrowheads="1"/>
          </p:cNvPicPr>
          <p:nvPr/>
        </p:nvPicPr>
        <p:blipFill>
          <a:blip r:embed="rId24" cstate="screen"/>
          <a:srcRect/>
          <a:stretch>
            <a:fillRect/>
          </a:stretch>
        </p:blipFill>
        <p:spPr bwMode="auto">
          <a:xfrm>
            <a:off x="457200" y="1645920"/>
            <a:ext cx="8229600" cy="3303487"/>
          </a:xfrm>
          <a:prstGeom prst="rect">
            <a:avLst/>
          </a:prstGeom>
          <a:noFill/>
        </p:spPr>
      </p:pic>
      <p:pic>
        <p:nvPicPr>
          <p:cNvPr id="10355" name="Picture 115" descr="C:\Users\AbHi\Desktop\crossDomainMatching\mainPPT\presentation\rescaledImages\sift_same\023.png"/>
          <p:cNvPicPr>
            <a:picLocks noChangeAspect="1" noChangeArrowheads="1"/>
          </p:cNvPicPr>
          <p:nvPr/>
        </p:nvPicPr>
        <p:blipFill>
          <a:blip r:embed="rId25" cstate="screen"/>
          <a:srcRect/>
          <a:stretch>
            <a:fillRect/>
          </a:stretch>
        </p:blipFill>
        <p:spPr bwMode="auto">
          <a:xfrm>
            <a:off x="457200" y="1645920"/>
            <a:ext cx="8229600" cy="3303487"/>
          </a:xfrm>
          <a:prstGeom prst="rect">
            <a:avLst/>
          </a:prstGeom>
          <a:noFill/>
        </p:spPr>
      </p:pic>
      <p:sp>
        <p:nvSpPr>
          <p:cNvPr id="122" name="Rectangle 121"/>
          <p:cNvSpPr/>
          <p:nvPr/>
        </p:nvSpPr>
        <p:spPr>
          <a:xfrm>
            <a:off x="0" y="6550223"/>
            <a:ext cx="9144000" cy="307777"/>
          </a:xfrm>
          <a:prstGeom prst="rect">
            <a:avLst/>
          </a:prstGeom>
        </p:spPr>
        <p:txBody>
          <a:bodyPr wrap="square">
            <a:spAutoFit/>
          </a:bodyPr>
          <a:lstStyle/>
          <a:p>
            <a:r>
              <a:rPr lang="en-US" sz="1400" dirty="0" smtClean="0">
                <a:latin typeface="Helvetica" pitchFamily="34" charset="0"/>
              </a:rPr>
              <a:t>[SIFT: Lowe, 2004]</a:t>
            </a:r>
          </a:p>
        </p:txBody>
      </p:sp>
      <p:sp>
        <p:nvSpPr>
          <p:cNvPr id="29" name="Title 24"/>
          <p:cNvSpPr txBox="1">
            <a:spLocks/>
          </p:cNvSpPr>
          <p:nvPr/>
        </p:nvSpPr>
        <p:spPr>
          <a:xfrm>
            <a:off x="609600" y="152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smtClean="0">
                <a:ln>
                  <a:noFill/>
                </a:ln>
                <a:solidFill>
                  <a:schemeClr val="tx1"/>
                </a:solidFill>
                <a:effectLst/>
                <a:uLnTx/>
                <a:uFillTx/>
                <a:latin typeface="+mj-lt"/>
                <a:ea typeface="+mj-ea"/>
                <a:cs typeface="+mj-cs"/>
              </a:rPr>
              <a:t>Example: SIFT Matching</a:t>
            </a:r>
            <a:endParaRPr kumimoji="0" lang="en-US" sz="3600" b="1" i="0" u="none" strike="noStrike" kern="1200" cap="small"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
                                  </p:stCondLst>
                                  <p:childTnLst>
                                    <p:set>
                                      <p:cBhvr>
                                        <p:cTn id="13" dur="1" fill="hold">
                                          <p:stCondLst>
                                            <p:cond delay="0"/>
                                          </p:stCondLst>
                                        </p:cTn>
                                        <p:tgtEl>
                                          <p:spTgt spid="10335"/>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nodeType="afterEffect">
                                  <p:stCondLst>
                                    <p:cond delay="100"/>
                                  </p:stCondLst>
                                  <p:childTnLst>
                                    <p:set>
                                      <p:cBhvr>
                                        <p:cTn id="16" dur="1" fill="hold">
                                          <p:stCondLst>
                                            <p:cond delay="0"/>
                                          </p:stCondLst>
                                        </p:cTn>
                                        <p:tgtEl>
                                          <p:spTgt spid="10336"/>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nodeType="afterEffect">
                                  <p:stCondLst>
                                    <p:cond delay="100"/>
                                  </p:stCondLst>
                                  <p:childTnLst>
                                    <p:set>
                                      <p:cBhvr>
                                        <p:cTn id="19" dur="1" fill="hold">
                                          <p:stCondLst>
                                            <p:cond delay="0"/>
                                          </p:stCondLst>
                                        </p:cTn>
                                        <p:tgtEl>
                                          <p:spTgt spid="10337"/>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nodeType="afterEffect">
                                  <p:stCondLst>
                                    <p:cond delay="100"/>
                                  </p:stCondLst>
                                  <p:childTnLst>
                                    <p:set>
                                      <p:cBhvr>
                                        <p:cTn id="22" dur="1" fill="hold">
                                          <p:stCondLst>
                                            <p:cond delay="0"/>
                                          </p:stCondLst>
                                        </p:cTn>
                                        <p:tgtEl>
                                          <p:spTgt spid="10338"/>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nodeType="afterEffect">
                                  <p:stCondLst>
                                    <p:cond delay="100"/>
                                  </p:stCondLst>
                                  <p:childTnLst>
                                    <p:set>
                                      <p:cBhvr>
                                        <p:cTn id="25" dur="1" fill="hold">
                                          <p:stCondLst>
                                            <p:cond delay="0"/>
                                          </p:stCondLst>
                                        </p:cTn>
                                        <p:tgtEl>
                                          <p:spTgt spid="10339"/>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100"/>
                                  </p:stCondLst>
                                  <p:childTnLst>
                                    <p:set>
                                      <p:cBhvr>
                                        <p:cTn id="28" dur="1" fill="hold">
                                          <p:stCondLst>
                                            <p:cond delay="0"/>
                                          </p:stCondLst>
                                        </p:cTn>
                                        <p:tgtEl>
                                          <p:spTgt spid="10340"/>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00"/>
                                  </p:stCondLst>
                                  <p:childTnLst>
                                    <p:set>
                                      <p:cBhvr>
                                        <p:cTn id="31" dur="1" fill="hold">
                                          <p:stCondLst>
                                            <p:cond delay="0"/>
                                          </p:stCondLst>
                                        </p:cTn>
                                        <p:tgtEl>
                                          <p:spTgt spid="10341"/>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nodeType="afterEffect">
                                  <p:stCondLst>
                                    <p:cond delay="100"/>
                                  </p:stCondLst>
                                  <p:childTnLst>
                                    <p:set>
                                      <p:cBhvr>
                                        <p:cTn id="34" dur="1" fill="hold">
                                          <p:stCondLst>
                                            <p:cond delay="0"/>
                                          </p:stCondLst>
                                        </p:cTn>
                                        <p:tgtEl>
                                          <p:spTgt spid="10342"/>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100"/>
                                  </p:stCondLst>
                                  <p:childTnLst>
                                    <p:set>
                                      <p:cBhvr>
                                        <p:cTn id="37" dur="1" fill="hold">
                                          <p:stCondLst>
                                            <p:cond delay="0"/>
                                          </p:stCondLst>
                                        </p:cTn>
                                        <p:tgtEl>
                                          <p:spTgt spid="10343"/>
                                        </p:tgtEl>
                                        <p:attrNameLst>
                                          <p:attrName>style.visibility</p:attrName>
                                        </p:attrNameLst>
                                      </p:cBhvr>
                                      <p:to>
                                        <p:strVal val="visible"/>
                                      </p:to>
                                    </p:set>
                                  </p:childTnLst>
                                </p:cTn>
                              </p:par>
                            </p:childTnLst>
                          </p:cTn>
                        </p:par>
                        <p:par>
                          <p:cTn id="38" fill="hold">
                            <p:stCondLst>
                              <p:cond delay="900"/>
                            </p:stCondLst>
                            <p:childTnLst>
                              <p:par>
                                <p:cTn id="39" presetID="1" presetClass="entr" presetSubtype="0" fill="hold" nodeType="afterEffect">
                                  <p:stCondLst>
                                    <p:cond delay="100"/>
                                  </p:stCondLst>
                                  <p:childTnLst>
                                    <p:set>
                                      <p:cBhvr>
                                        <p:cTn id="40" dur="1" fill="hold">
                                          <p:stCondLst>
                                            <p:cond delay="0"/>
                                          </p:stCondLst>
                                        </p:cTn>
                                        <p:tgtEl>
                                          <p:spTgt spid="10344"/>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100"/>
                                  </p:stCondLst>
                                  <p:childTnLst>
                                    <p:set>
                                      <p:cBhvr>
                                        <p:cTn id="43" dur="1" fill="hold">
                                          <p:stCondLst>
                                            <p:cond delay="0"/>
                                          </p:stCondLst>
                                        </p:cTn>
                                        <p:tgtEl>
                                          <p:spTgt spid="10345"/>
                                        </p:tgtEl>
                                        <p:attrNameLst>
                                          <p:attrName>style.visibility</p:attrName>
                                        </p:attrNameLst>
                                      </p:cBhvr>
                                      <p:to>
                                        <p:strVal val="visible"/>
                                      </p:to>
                                    </p:set>
                                  </p:childTnLst>
                                </p:cTn>
                              </p:par>
                            </p:childTnLst>
                          </p:cTn>
                        </p:par>
                        <p:par>
                          <p:cTn id="44" fill="hold">
                            <p:stCondLst>
                              <p:cond delay="1100"/>
                            </p:stCondLst>
                            <p:childTnLst>
                              <p:par>
                                <p:cTn id="45" presetID="1" presetClass="entr" presetSubtype="0" fill="hold" nodeType="afterEffect">
                                  <p:stCondLst>
                                    <p:cond delay="100"/>
                                  </p:stCondLst>
                                  <p:childTnLst>
                                    <p:set>
                                      <p:cBhvr>
                                        <p:cTn id="46" dur="1" fill="hold">
                                          <p:stCondLst>
                                            <p:cond delay="0"/>
                                          </p:stCondLst>
                                        </p:cTn>
                                        <p:tgtEl>
                                          <p:spTgt spid="10346"/>
                                        </p:tgtEl>
                                        <p:attrNameLst>
                                          <p:attrName>style.visibility</p:attrName>
                                        </p:attrNameLst>
                                      </p:cBhvr>
                                      <p:to>
                                        <p:strVal val="visible"/>
                                      </p:to>
                                    </p:set>
                                  </p:childTnLst>
                                </p:cTn>
                              </p:par>
                            </p:childTnLst>
                          </p:cTn>
                        </p:par>
                        <p:par>
                          <p:cTn id="47" fill="hold">
                            <p:stCondLst>
                              <p:cond delay="1200"/>
                            </p:stCondLst>
                            <p:childTnLst>
                              <p:par>
                                <p:cTn id="48" presetID="1" presetClass="entr" presetSubtype="0" fill="hold" nodeType="afterEffect">
                                  <p:stCondLst>
                                    <p:cond delay="100"/>
                                  </p:stCondLst>
                                  <p:childTnLst>
                                    <p:set>
                                      <p:cBhvr>
                                        <p:cTn id="49" dur="1" fill="hold">
                                          <p:stCondLst>
                                            <p:cond delay="0"/>
                                          </p:stCondLst>
                                        </p:cTn>
                                        <p:tgtEl>
                                          <p:spTgt spid="10347"/>
                                        </p:tgtEl>
                                        <p:attrNameLst>
                                          <p:attrName>style.visibility</p:attrName>
                                        </p:attrNameLst>
                                      </p:cBhvr>
                                      <p:to>
                                        <p:strVal val="visible"/>
                                      </p:to>
                                    </p:set>
                                  </p:childTnLst>
                                </p:cTn>
                              </p:par>
                            </p:childTnLst>
                          </p:cTn>
                        </p:par>
                        <p:par>
                          <p:cTn id="50" fill="hold">
                            <p:stCondLst>
                              <p:cond delay="1300"/>
                            </p:stCondLst>
                            <p:childTnLst>
                              <p:par>
                                <p:cTn id="51" presetID="1" presetClass="entr" presetSubtype="0" fill="hold" nodeType="afterEffect">
                                  <p:stCondLst>
                                    <p:cond delay="100"/>
                                  </p:stCondLst>
                                  <p:childTnLst>
                                    <p:set>
                                      <p:cBhvr>
                                        <p:cTn id="52" dur="1" fill="hold">
                                          <p:stCondLst>
                                            <p:cond delay="0"/>
                                          </p:stCondLst>
                                        </p:cTn>
                                        <p:tgtEl>
                                          <p:spTgt spid="10348"/>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nodeType="afterEffect">
                                  <p:stCondLst>
                                    <p:cond delay="100"/>
                                  </p:stCondLst>
                                  <p:childTnLst>
                                    <p:set>
                                      <p:cBhvr>
                                        <p:cTn id="55" dur="1" fill="hold">
                                          <p:stCondLst>
                                            <p:cond delay="0"/>
                                          </p:stCondLst>
                                        </p:cTn>
                                        <p:tgtEl>
                                          <p:spTgt spid="10349"/>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100"/>
                                  </p:stCondLst>
                                  <p:childTnLst>
                                    <p:set>
                                      <p:cBhvr>
                                        <p:cTn id="58" dur="1" fill="hold">
                                          <p:stCondLst>
                                            <p:cond delay="0"/>
                                          </p:stCondLst>
                                        </p:cTn>
                                        <p:tgtEl>
                                          <p:spTgt spid="10350"/>
                                        </p:tgtEl>
                                        <p:attrNameLst>
                                          <p:attrName>style.visibility</p:attrName>
                                        </p:attrNameLst>
                                      </p:cBhvr>
                                      <p:to>
                                        <p:strVal val="visible"/>
                                      </p:to>
                                    </p:set>
                                  </p:childTnLst>
                                </p:cTn>
                              </p:par>
                            </p:childTnLst>
                          </p:cTn>
                        </p:par>
                        <p:par>
                          <p:cTn id="59" fill="hold">
                            <p:stCondLst>
                              <p:cond delay="1600"/>
                            </p:stCondLst>
                            <p:childTnLst>
                              <p:par>
                                <p:cTn id="60" presetID="1" presetClass="entr" presetSubtype="0" fill="hold" nodeType="afterEffect">
                                  <p:stCondLst>
                                    <p:cond delay="100"/>
                                  </p:stCondLst>
                                  <p:childTnLst>
                                    <p:set>
                                      <p:cBhvr>
                                        <p:cTn id="61" dur="1" fill="hold">
                                          <p:stCondLst>
                                            <p:cond delay="0"/>
                                          </p:stCondLst>
                                        </p:cTn>
                                        <p:tgtEl>
                                          <p:spTgt spid="10351"/>
                                        </p:tgtEl>
                                        <p:attrNameLst>
                                          <p:attrName>style.visibility</p:attrName>
                                        </p:attrNameLst>
                                      </p:cBhvr>
                                      <p:to>
                                        <p:strVal val="visible"/>
                                      </p:to>
                                    </p:set>
                                  </p:childTnLst>
                                </p:cTn>
                              </p:par>
                            </p:childTnLst>
                          </p:cTn>
                        </p:par>
                        <p:par>
                          <p:cTn id="62" fill="hold">
                            <p:stCondLst>
                              <p:cond delay="1700"/>
                            </p:stCondLst>
                            <p:childTnLst>
                              <p:par>
                                <p:cTn id="63" presetID="1" presetClass="entr" presetSubtype="0" fill="hold" nodeType="afterEffect">
                                  <p:stCondLst>
                                    <p:cond delay="100"/>
                                  </p:stCondLst>
                                  <p:childTnLst>
                                    <p:set>
                                      <p:cBhvr>
                                        <p:cTn id="64" dur="1" fill="hold">
                                          <p:stCondLst>
                                            <p:cond delay="0"/>
                                          </p:stCondLst>
                                        </p:cTn>
                                        <p:tgtEl>
                                          <p:spTgt spid="10352"/>
                                        </p:tgtEl>
                                        <p:attrNameLst>
                                          <p:attrName>style.visibility</p:attrName>
                                        </p:attrNameLst>
                                      </p:cBhvr>
                                      <p:to>
                                        <p:strVal val="visible"/>
                                      </p:to>
                                    </p:set>
                                  </p:childTnLst>
                                </p:cTn>
                              </p:par>
                            </p:childTnLst>
                          </p:cTn>
                        </p:par>
                        <p:par>
                          <p:cTn id="65" fill="hold">
                            <p:stCondLst>
                              <p:cond delay="1800"/>
                            </p:stCondLst>
                            <p:childTnLst>
                              <p:par>
                                <p:cTn id="66" presetID="1" presetClass="entr" presetSubtype="0" fill="hold" nodeType="afterEffect">
                                  <p:stCondLst>
                                    <p:cond delay="100"/>
                                  </p:stCondLst>
                                  <p:childTnLst>
                                    <p:set>
                                      <p:cBhvr>
                                        <p:cTn id="67" dur="1" fill="hold">
                                          <p:stCondLst>
                                            <p:cond delay="0"/>
                                          </p:stCondLst>
                                        </p:cTn>
                                        <p:tgtEl>
                                          <p:spTgt spid="10353"/>
                                        </p:tgtEl>
                                        <p:attrNameLst>
                                          <p:attrName>style.visibility</p:attrName>
                                        </p:attrNameLst>
                                      </p:cBhvr>
                                      <p:to>
                                        <p:strVal val="visible"/>
                                      </p:to>
                                    </p:set>
                                  </p:childTnLst>
                                </p:cTn>
                              </p:par>
                            </p:childTnLst>
                          </p:cTn>
                        </p:par>
                        <p:par>
                          <p:cTn id="68" fill="hold">
                            <p:stCondLst>
                              <p:cond delay="1900"/>
                            </p:stCondLst>
                            <p:childTnLst>
                              <p:par>
                                <p:cTn id="69" presetID="1" presetClass="entr" presetSubtype="0" fill="hold" nodeType="afterEffect">
                                  <p:stCondLst>
                                    <p:cond delay="100"/>
                                  </p:stCondLst>
                                  <p:childTnLst>
                                    <p:set>
                                      <p:cBhvr>
                                        <p:cTn id="70" dur="1" fill="hold">
                                          <p:stCondLst>
                                            <p:cond delay="0"/>
                                          </p:stCondLst>
                                        </p:cTn>
                                        <p:tgtEl>
                                          <p:spTgt spid="10354"/>
                                        </p:tgtEl>
                                        <p:attrNameLst>
                                          <p:attrName>style.visibility</p:attrName>
                                        </p:attrNameLst>
                                      </p:cBhvr>
                                      <p:to>
                                        <p:strVal val="visible"/>
                                      </p:to>
                                    </p:set>
                                  </p:childTnLst>
                                </p:cTn>
                              </p:par>
                            </p:childTnLst>
                          </p:cTn>
                        </p:par>
                        <p:par>
                          <p:cTn id="71" fill="hold">
                            <p:stCondLst>
                              <p:cond delay="2000"/>
                            </p:stCondLst>
                            <p:childTnLst>
                              <p:par>
                                <p:cTn id="72" presetID="1" presetClass="entr" presetSubtype="0" fill="hold" nodeType="afterEffect">
                                  <p:stCondLst>
                                    <p:cond delay="100"/>
                                  </p:stCondLst>
                                  <p:childTnLst>
                                    <p:set>
                                      <p:cBhvr>
                                        <p:cTn id="73" dur="1" fill="hold">
                                          <p:stCondLst>
                                            <p:cond delay="0"/>
                                          </p:stCondLst>
                                        </p:cTn>
                                        <p:tgtEl>
                                          <p:spTgt spid="1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6" name="Picture 22" descr="C:\Users\AbHi\Desktop\crossDomainMatching\mainPPT\presentation\rescaledImages\sift_diff\org.png"/>
          <p:cNvPicPr>
            <a:picLocks noChangeAspect="1" noChangeArrowheads="1"/>
          </p:cNvPicPr>
          <p:nvPr/>
        </p:nvPicPr>
        <p:blipFill>
          <a:blip r:embed="rId3" cstate="screen"/>
          <a:srcRect/>
          <a:stretch>
            <a:fillRect/>
          </a:stretch>
        </p:blipFill>
        <p:spPr bwMode="auto">
          <a:xfrm>
            <a:off x="457200" y="1649513"/>
            <a:ext cx="8229600" cy="3303487"/>
          </a:xfrm>
          <a:prstGeom prst="rect">
            <a:avLst/>
          </a:prstGeom>
          <a:noFill/>
        </p:spPr>
      </p:pic>
      <p:sp>
        <p:nvSpPr>
          <p:cNvPr id="25" name="Title 24"/>
          <p:cNvSpPr>
            <a:spLocks noGrp="1"/>
          </p:cNvSpPr>
          <p:nvPr>
            <p:ph type="title"/>
          </p:nvPr>
        </p:nvSpPr>
        <p:spPr/>
        <p:txBody>
          <a:bodyPr>
            <a:normAutofit/>
          </a:bodyPr>
          <a:lstStyle/>
          <a:p>
            <a:r>
              <a:rPr lang="en-US" sz="3600" dirty="0" smtClean="0"/>
              <a:t>Example: SIFT Matching</a:t>
            </a:r>
            <a:endParaRPr lang="en-US" sz="3600"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15</a:t>
            </a:fld>
            <a:endParaRPr lang="en-US"/>
          </a:p>
        </p:txBody>
      </p:sp>
      <p:pic>
        <p:nvPicPr>
          <p:cNvPr id="11266" name="Picture 2" descr="C:\Users\AbHi\Desktop\crossDomainMatching\mainPPT\presentation\rescaledImages\sift_diff\001.png"/>
          <p:cNvPicPr>
            <a:picLocks noChangeAspect="1" noChangeArrowheads="1"/>
          </p:cNvPicPr>
          <p:nvPr/>
        </p:nvPicPr>
        <p:blipFill>
          <a:blip r:embed="rId4" cstate="screen"/>
          <a:srcRect/>
          <a:stretch>
            <a:fillRect/>
          </a:stretch>
        </p:blipFill>
        <p:spPr bwMode="auto">
          <a:xfrm>
            <a:off x="457200" y="1649513"/>
            <a:ext cx="8229600" cy="3303487"/>
          </a:xfrm>
          <a:prstGeom prst="rect">
            <a:avLst/>
          </a:prstGeom>
          <a:noFill/>
        </p:spPr>
      </p:pic>
      <p:pic>
        <p:nvPicPr>
          <p:cNvPr id="11267" name="Picture 3" descr="C:\Users\AbHi\Desktop\crossDomainMatching\mainPPT\presentation\rescaledImages\sift_diff\002.png"/>
          <p:cNvPicPr>
            <a:picLocks noChangeAspect="1" noChangeArrowheads="1"/>
          </p:cNvPicPr>
          <p:nvPr/>
        </p:nvPicPr>
        <p:blipFill>
          <a:blip r:embed="rId5" cstate="screen"/>
          <a:srcRect/>
          <a:stretch>
            <a:fillRect/>
          </a:stretch>
        </p:blipFill>
        <p:spPr bwMode="auto">
          <a:xfrm>
            <a:off x="457200" y="1649513"/>
            <a:ext cx="8229600" cy="3303487"/>
          </a:xfrm>
          <a:prstGeom prst="rect">
            <a:avLst/>
          </a:prstGeom>
          <a:noFill/>
        </p:spPr>
      </p:pic>
      <p:pic>
        <p:nvPicPr>
          <p:cNvPr id="11268" name="Picture 4" descr="C:\Users\AbHi\Desktop\crossDomainMatching\mainPPT\presentation\rescaledImages\sift_diff\003.png"/>
          <p:cNvPicPr>
            <a:picLocks noChangeAspect="1" noChangeArrowheads="1"/>
          </p:cNvPicPr>
          <p:nvPr/>
        </p:nvPicPr>
        <p:blipFill>
          <a:blip r:embed="rId6" cstate="screen"/>
          <a:srcRect/>
          <a:stretch>
            <a:fillRect/>
          </a:stretch>
        </p:blipFill>
        <p:spPr bwMode="auto">
          <a:xfrm>
            <a:off x="457200" y="1649513"/>
            <a:ext cx="8229600" cy="3303487"/>
          </a:xfrm>
          <a:prstGeom prst="rect">
            <a:avLst/>
          </a:prstGeom>
          <a:noFill/>
        </p:spPr>
      </p:pic>
      <p:pic>
        <p:nvPicPr>
          <p:cNvPr id="11269" name="Picture 5" descr="C:\Users\AbHi\Desktop\crossDomainMatching\mainPPT\presentation\rescaledImages\sift_diff\004.png"/>
          <p:cNvPicPr>
            <a:picLocks noChangeAspect="1" noChangeArrowheads="1"/>
          </p:cNvPicPr>
          <p:nvPr/>
        </p:nvPicPr>
        <p:blipFill>
          <a:blip r:embed="rId7" cstate="screen"/>
          <a:srcRect/>
          <a:stretch>
            <a:fillRect/>
          </a:stretch>
        </p:blipFill>
        <p:spPr bwMode="auto">
          <a:xfrm>
            <a:off x="457200" y="1649513"/>
            <a:ext cx="8229600" cy="3303487"/>
          </a:xfrm>
          <a:prstGeom prst="rect">
            <a:avLst/>
          </a:prstGeom>
          <a:noFill/>
        </p:spPr>
      </p:pic>
      <p:pic>
        <p:nvPicPr>
          <p:cNvPr id="11270" name="Picture 6" descr="C:\Users\AbHi\Desktop\crossDomainMatching\mainPPT\presentation\rescaledImages\sift_diff\005.png"/>
          <p:cNvPicPr>
            <a:picLocks noChangeAspect="1" noChangeArrowheads="1"/>
          </p:cNvPicPr>
          <p:nvPr/>
        </p:nvPicPr>
        <p:blipFill>
          <a:blip r:embed="rId8" cstate="screen"/>
          <a:srcRect/>
          <a:stretch>
            <a:fillRect/>
          </a:stretch>
        </p:blipFill>
        <p:spPr bwMode="auto">
          <a:xfrm>
            <a:off x="457200" y="1649513"/>
            <a:ext cx="8229600" cy="3303487"/>
          </a:xfrm>
          <a:prstGeom prst="rect">
            <a:avLst/>
          </a:prstGeom>
          <a:noFill/>
        </p:spPr>
      </p:pic>
      <p:pic>
        <p:nvPicPr>
          <p:cNvPr id="11271" name="Picture 7" descr="C:\Users\AbHi\Desktop\crossDomainMatching\mainPPT\presentation\rescaledImages\sift_diff\006.png"/>
          <p:cNvPicPr>
            <a:picLocks noChangeAspect="1" noChangeArrowheads="1"/>
          </p:cNvPicPr>
          <p:nvPr/>
        </p:nvPicPr>
        <p:blipFill>
          <a:blip r:embed="rId9" cstate="screen"/>
          <a:srcRect/>
          <a:stretch>
            <a:fillRect/>
          </a:stretch>
        </p:blipFill>
        <p:spPr bwMode="auto">
          <a:xfrm>
            <a:off x="457200" y="1649513"/>
            <a:ext cx="8229600" cy="3303487"/>
          </a:xfrm>
          <a:prstGeom prst="rect">
            <a:avLst/>
          </a:prstGeom>
          <a:noFill/>
        </p:spPr>
      </p:pic>
      <p:pic>
        <p:nvPicPr>
          <p:cNvPr id="11272" name="Picture 8" descr="C:\Users\AbHi\Desktop\crossDomainMatching\mainPPT\presentation\rescaledImages\sift_diff\007.png"/>
          <p:cNvPicPr>
            <a:picLocks noChangeAspect="1" noChangeArrowheads="1"/>
          </p:cNvPicPr>
          <p:nvPr/>
        </p:nvPicPr>
        <p:blipFill>
          <a:blip r:embed="rId10" cstate="screen"/>
          <a:srcRect/>
          <a:stretch>
            <a:fillRect/>
          </a:stretch>
        </p:blipFill>
        <p:spPr bwMode="auto">
          <a:xfrm>
            <a:off x="457200" y="1649513"/>
            <a:ext cx="8229600" cy="3303487"/>
          </a:xfrm>
          <a:prstGeom prst="rect">
            <a:avLst/>
          </a:prstGeom>
          <a:noFill/>
        </p:spPr>
      </p:pic>
      <p:pic>
        <p:nvPicPr>
          <p:cNvPr id="11273" name="Picture 9" descr="C:\Users\AbHi\Desktop\crossDomainMatching\mainPPT\presentation\rescaledImages\sift_diff\008.png"/>
          <p:cNvPicPr>
            <a:picLocks noChangeAspect="1" noChangeArrowheads="1"/>
          </p:cNvPicPr>
          <p:nvPr/>
        </p:nvPicPr>
        <p:blipFill>
          <a:blip r:embed="rId11" cstate="screen"/>
          <a:srcRect/>
          <a:stretch>
            <a:fillRect/>
          </a:stretch>
        </p:blipFill>
        <p:spPr bwMode="auto">
          <a:xfrm>
            <a:off x="457200" y="1649513"/>
            <a:ext cx="8229600" cy="3303487"/>
          </a:xfrm>
          <a:prstGeom prst="rect">
            <a:avLst/>
          </a:prstGeom>
          <a:noFill/>
        </p:spPr>
      </p:pic>
      <p:pic>
        <p:nvPicPr>
          <p:cNvPr id="11274" name="Picture 10" descr="C:\Users\AbHi\Desktop\crossDomainMatching\mainPPT\presentation\rescaledImages\sift_diff\009.png"/>
          <p:cNvPicPr>
            <a:picLocks noChangeAspect="1" noChangeArrowheads="1"/>
          </p:cNvPicPr>
          <p:nvPr/>
        </p:nvPicPr>
        <p:blipFill>
          <a:blip r:embed="rId12" cstate="screen"/>
          <a:srcRect/>
          <a:stretch>
            <a:fillRect/>
          </a:stretch>
        </p:blipFill>
        <p:spPr bwMode="auto">
          <a:xfrm>
            <a:off x="457200" y="1649513"/>
            <a:ext cx="8229600" cy="3303487"/>
          </a:xfrm>
          <a:prstGeom prst="rect">
            <a:avLst/>
          </a:prstGeom>
          <a:noFill/>
        </p:spPr>
      </p:pic>
      <p:pic>
        <p:nvPicPr>
          <p:cNvPr id="11275" name="Picture 11" descr="C:\Users\AbHi\Desktop\crossDomainMatching\mainPPT\presentation\rescaledImages\sift_diff\010.png"/>
          <p:cNvPicPr>
            <a:picLocks noChangeAspect="1" noChangeArrowheads="1"/>
          </p:cNvPicPr>
          <p:nvPr/>
        </p:nvPicPr>
        <p:blipFill>
          <a:blip r:embed="rId13" cstate="screen"/>
          <a:srcRect/>
          <a:stretch>
            <a:fillRect/>
          </a:stretch>
        </p:blipFill>
        <p:spPr bwMode="auto">
          <a:xfrm>
            <a:off x="457200" y="1649513"/>
            <a:ext cx="8229600" cy="3303487"/>
          </a:xfrm>
          <a:prstGeom prst="rect">
            <a:avLst/>
          </a:prstGeom>
          <a:noFill/>
        </p:spPr>
      </p:pic>
      <p:pic>
        <p:nvPicPr>
          <p:cNvPr id="11276" name="Picture 12" descr="C:\Users\AbHi\Desktop\crossDomainMatching\mainPPT\presentation\rescaledImages\sift_diff\011.png"/>
          <p:cNvPicPr>
            <a:picLocks noChangeAspect="1" noChangeArrowheads="1"/>
          </p:cNvPicPr>
          <p:nvPr/>
        </p:nvPicPr>
        <p:blipFill>
          <a:blip r:embed="rId14" cstate="screen"/>
          <a:srcRect/>
          <a:stretch>
            <a:fillRect/>
          </a:stretch>
        </p:blipFill>
        <p:spPr bwMode="auto">
          <a:xfrm>
            <a:off x="457200" y="1649513"/>
            <a:ext cx="8229600" cy="3303487"/>
          </a:xfrm>
          <a:prstGeom prst="rect">
            <a:avLst/>
          </a:prstGeom>
          <a:noFill/>
        </p:spPr>
      </p:pic>
      <p:pic>
        <p:nvPicPr>
          <p:cNvPr id="11277" name="Picture 13" descr="C:\Users\AbHi\Desktop\crossDomainMatching\mainPPT\presentation\rescaledImages\sift_diff\012.png"/>
          <p:cNvPicPr>
            <a:picLocks noChangeAspect="1" noChangeArrowheads="1"/>
          </p:cNvPicPr>
          <p:nvPr/>
        </p:nvPicPr>
        <p:blipFill>
          <a:blip r:embed="rId15" cstate="screen"/>
          <a:srcRect/>
          <a:stretch>
            <a:fillRect/>
          </a:stretch>
        </p:blipFill>
        <p:spPr bwMode="auto">
          <a:xfrm>
            <a:off x="457200" y="1649513"/>
            <a:ext cx="8229600" cy="3303487"/>
          </a:xfrm>
          <a:prstGeom prst="rect">
            <a:avLst/>
          </a:prstGeom>
          <a:noFill/>
        </p:spPr>
      </p:pic>
      <p:pic>
        <p:nvPicPr>
          <p:cNvPr id="11278" name="Picture 14" descr="C:\Users\AbHi\Desktop\crossDomainMatching\mainPPT\presentation\rescaledImages\sift_diff\013.png"/>
          <p:cNvPicPr>
            <a:picLocks noChangeAspect="1" noChangeArrowheads="1"/>
          </p:cNvPicPr>
          <p:nvPr/>
        </p:nvPicPr>
        <p:blipFill>
          <a:blip r:embed="rId16" cstate="screen"/>
          <a:srcRect/>
          <a:stretch>
            <a:fillRect/>
          </a:stretch>
        </p:blipFill>
        <p:spPr bwMode="auto">
          <a:xfrm>
            <a:off x="457200" y="1649513"/>
            <a:ext cx="8229600" cy="3303487"/>
          </a:xfrm>
          <a:prstGeom prst="rect">
            <a:avLst/>
          </a:prstGeom>
          <a:noFill/>
        </p:spPr>
      </p:pic>
      <p:pic>
        <p:nvPicPr>
          <p:cNvPr id="11279" name="Picture 15" descr="C:\Users\AbHi\Desktop\crossDomainMatching\mainPPT\presentation\rescaledImages\sift_diff\014.png"/>
          <p:cNvPicPr>
            <a:picLocks noChangeAspect="1" noChangeArrowheads="1"/>
          </p:cNvPicPr>
          <p:nvPr/>
        </p:nvPicPr>
        <p:blipFill>
          <a:blip r:embed="rId17" cstate="screen"/>
          <a:srcRect/>
          <a:stretch>
            <a:fillRect/>
          </a:stretch>
        </p:blipFill>
        <p:spPr bwMode="auto">
          <a:xfrm>
            <a:off x="457200" y="1649513"/>
            <a:ext cx="8229600" cy="3303487"/>
          </a:xfrm>
          <a:prstGeom prst="rect">
            <a:avLst/>
          </a:prstGeom>
          <a:noFill/>
        </p:spPr>
      </p:pic>
      <p:pic>
        <p:nvPicPr>
          <p:cNvPr id="11280" name="Picture 16" descr="C:\Users\AbHi\Desktop\crossDomainMatching\mainPPT\presentation\rescaledImages\sift_diff\015.png"/>
          <p:cNvPicPr>
            <a:picLocks noChangeAspect="1" noChangeArrowheads="1"/>
          </p:cNvPicPr>
          <p:nvPr/>
        </p:nvPicPr>
        <p:blipFill>
          <a:blip r:embed="rId18" cstate="screen"/>
          <a:srcRect/>
          <a:stretch>
            <a:fillRect/>
          </a:stretch>
        </p:blipFill>
        <p:spPr bwMode="auto">
          <a:xfrm>
            <a:off x="457200" y="1649513"/>
            <a:ext cx="8229600" cy="3303487"/>
          </a:xfrm>
          <a:prstGeom prst="rect">
            <a:avLst/>
          </a:prstGeom>
          <a:noFill/>
        </p:spPr>
      </p:pic>
      <p:pic>
        <p:nvPicPr>
          <p:cNvPr id="11281" name="Picture 17" descr="C:\Users\AbHi\Desktop\crossDomainMatching\mainPPT\presentation\rescaledImages\sift_diff\016.png"/>
          <p:cNvPicPr>
            <a:picLocks noChangeAspect="1" noChangeArrowheads="1"/>
          </p:cNvPicPr>
          <p:nvPr/>
        </p:nvPicPr>
        <p:blipFill>
          <a:blip r:embed="rId19" cstate="screen"/>
          <a:srcRect/>
          <a:stretch>
            <a:fillRect/>
          </a:stretch>
        </p:blipFill>
        <p:spPr bwMode="auto">
          <a:xfrm>
            <a:off x="457200" y="1649513"/>
            <a:ext cx="8229600" cy="3303487"/>
          </a:xfrm>
          <a:prstGeom prst="rect">
            <a:avLst/>
          </a:prstGeom>
          <a:noFill/>
        </p:spPr>
      </p:pic>
      <p:pic>
        <p:nvPicPr>
          <p:cNvPr id="11282" name="Picture 18" descr="C:\Users\AbHi\Desktop\crossDomainMatching\mainPPT\presentation\rescaledImages\sift_diff\017.png"/>
          <p:cNvPicPr>
            <a:picLocks noChangeAspect="1" noChangeArrowheads="1"/>
          </p:cNvPicPr>
          <p:nvPr/>
        </p:nvPicPr>
        <p:blipFill>
          <a:blip r:embed="rId20" cstate="screen"/>
          <a:srcRect/>
          <a:stretch>
            <a:fillRect/>
          </a:stretch>
        </p:blipFill>
        <p:spPr bwMode="auto">
          <a:xfrm>
            <a:off x="457200" y="1649513"/>
            <a:ext cx="8229600" cy="3303487"/>
          </a:xfrm>
          <a:prstGeom prst="rect">
            <a:avLst/>
          </a:prstGeom>
          <a:noFill/>
        </p:spPr>
      </p:pic>
      <p:pic>
        <p:nvPicPr>
          <p:cNvPr id="11283" name="Picture 19" descr="C:\Users\AbHi\Desktop\crossDomainMatching\mainPPT\presentation\rescaledImages\sift_diff\018.png"/>
          <p:cNvPicPr>
            <a:picLocks noChangeAspect="1" noChangeArrowheads="1"/>
          </p:cNvPicPr>
          <p:nvPr/>
        </p:nvPicPr>
        <p:blipFill>
          <a:blip r:embed="rId21" cstate="screen"/>
          <a:srcRect/>
          <a:stretch>
            <a:fillRect/>
          </a:stretch>
        </p:blipFill>
        <p:spPr bwMode="auto">
          <a:xfrm>
            <a:off x="457200" y="1649513"/>
            <a:ext cx="8229600" cy="3303487"/>
          </a:xfrm>
          <a:prstGeom prst="rect">
            <a:avLst/>
          </a:prstGeom>
          <a:noFill/>
        </p:spPr>
      </p:pic>
      <p:pic>
        <p:nvPicPr>
          <p:cNvPr id="11284" name="Picture 20" descr="C:\Users\AbHi\Desktop\crossDomainMatching\mainPPT\presentation\rescaledImages\sift_diff\019.png"/>
          <p:cNvPicPr>
            <a:picLocks noChangeAspect="1" noChangeArrowheads="1"/>
          </p:cNvPicPr>
          <p:nvPr/>
        </p:nvPicPr>
        <p:blipFill>
          <a:blip r:embed="rId22" cstate="screen"/>
          <a:srcRect/>
          <a:stretch>
            <a:fillRect/>
          </a:stretch>
        </p:blipFill>
        <p:spPr bwMode="auto">
          <a:xfrm>
            <a:off x="457200" y="1649513"/>
            <a:ext cx="8229600" cy="3303487"/>
          </a:xfrm>
          <a:prstGeom prst="rect">
            <a:avLst/>
          </a:prstGeom>
          <a:noFill/>
        </p:spPr>
      </p:pic>
      <p:pic>
        <p:nvPicPr>
          <p:cNvPr id="11285" name="Picture 21" descr="C:\Users\AbHi\Desktop\crossDomainMatching\mainPPT\presentation\rescaledImages\sift_diff\020.png"/>
          <p:cNvPicPr>
            <a:picLocks noChangeAspect="1" noChangeArrowheads="1"/>
          </p:cNvPicPr>
          <p:nvPr/>
        </p:nvPicPr>
        <p:blipFill>
          <a:blip r:embed="rId23" cstate="screen"/>
          <a:srcRect/>
          <a:stretch>
            <a:fillRect/>
          </a:stretch>
        </p:blipFill>
        <p:spPr bwMode="auto">
          <a:xfrm>
            <a:off x="457200" y="1649513"/>
            <a:ext cx="8229600" cy="3303487"/>
          </a:xfrm>
          <a:prstGeom prst="rect">
            <a:avLst/>
          </a:prstGeom>
          <a:noFill/>
        </p:spPr>
      </p:pic>
      <p:sp>
        <p:nvSpPr>
          <p:cNvPr id="27" name="Rectangle 26"/>
          <p:cNvSpPr/>
          <p:nvPr/>
        </p:nvSpPr>
        <p:spPr>
          <a:xfrm>
            <a:off x="0" y="6550223"/>
            <a:ext cx="9144000" cy="307777"/>
          </a:xfrm>
          <a:prstGeom prst="rect">
            <a:avLst/>
          </a:prstGeom>
        </p:spPr>
        <p:txBody>
          <a:bodyPr wrap="square">
            <a:spAutoFit/>
          </a:bodyPr>
          <a:lstStyle/>
          <a:p>
            <a:r>
              <a:rPr lang="en-US" sz="1400" dirty="0" smtClean="0">
                <a:latin typeface="Helvetica" pitchFamily="34" charset="0"/>
              </a:rPr>
              <a:t>[SIFT: Lowe, 2004]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
                                  </p:stCondLst>
                                  <p:childTnLst>
                                    <p:set>
                                      <p:cBhvr>
                                        <p:cTn id="13" dur="1" fill="hold">
                                          <p:stCondLst>
                                            <p:cond delay="0"/>
                                          </p:stCondLst>
                                        </p:cTn>
                                        <p:tgtEl>
                                          <p:spTgt spid="11267"/>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nodeType="afterEffect">
                                  <p:stCondLst>
                                    <p:cond delay="100"/>
                                  </p:stCondLst>
                                  <p:childTnLst>
                                    <p:set>
                                      <p:cBhvr>
                                        <p:cTn id="16" dur="1" fill="hold">
                                          <p:stCondLst>
                                            <p:cond delay="0"/>
                                          </p:stCondLst>
                                        </p:cTn>
                                        <p:tgtEl>
                                          <p:spTgt spid="11268"/>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nodeType="afterEffect">
                                  <p:stCondLst>
                                    <p:cond delay="100"/>
                                  </p:stCondLst>
                                  <p:childTnLst>
                                    <p:set>
                                      <p:cBhvr>
                                        <p:cTn id="19" dur="1" fill="hold">
                                          <p:stCondLst>
                                            <p:cond delay="0"/>
                                          </p:stCondLst>
                                        </p:cTn>
                                        <p:tgtEl>
                                          <p:spTgt spid="11269"/>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nodeType="afterEffect">
                                  <p:stCondLst>
                                    <p:cond delay="100"/>
                                  </p:stCondLst>
                                  <p:childTnLst>
                                    <p:set>
                                      <p:cBhvr>
                                        <p:cTn id="22" dur="1" fill="hold">
                                          <p:stCondLst>
                                            <p:cond delay="0"/>
                                          </p:stCondLst>
                                        </p:cTn>
                                        <p:tgtEl>
                                          <p:spTgt spid="11270"/>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nodeType="afterEffect">
                                  <p:stCondLst>
                                    <p:cond delay="100"/>
                                  </p:stCondLst>
                                  <p:childTnLst>
                                    <p:set>
                                      <p:cBhvr>
                                        <p:cTn id="25" dur="1" fill="hold">
                                          <p:stCondLst>
                                            <p:cond delay="0"/>
                                          </p:stCondLst>
                                        </p:cTn>
                                        <p:tgtEl>
                                          <p:spTgt spid="11271"/>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100"/>
                                  </p:stCondLst>
                                  <p:childTnLst>
                                    <p:set>
                                      <p:cBhvr>
                                        <p:cTn id="28" dur="1" fill="hold">
                                          <p:stCondLst>
                                            <p:cond delay="0"/>
                                          </p:stCondLst>
                                        </p:cTn>
                                        <p:tgtEl>
                                          <p:spTgt spid="11272"/>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00"/>
                                  </p:stCondLst>
                                  <p:childTnLst>
                                    <p:set>
                                      <p:cBhvr>
                                        <p:cTn id="31" dur="1" fill="hold">
                                          <p:stCondLst>
                                            <p:cond delay="0"/>
                                          </p:stCondLst>
                                        </p:cTn>
                                        <p:tgtEl>
                                          <p:spTgt spid="11273"/>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nodeType="afterEffect">
                                  <p:stCondLst>
                                    <p:cond delay="100"/>
                                  </p:stCondLst>
                                  <p:childTnLst>
                                    <p:set>
                                      <p:cBhvr>
                                        <p:cTn id="34" dur="1" fill="hold">
                                          <p:stCondLst>
                                            <p:cond delay="0"/>
                                          </p:stCondLst>
                                        </p:cTn>
                                        <p:tgtEl>
                                          <p:spTgt spid="11274"/>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100"/>
                                  </p:stCondLst>
                                  <p:childTnLst>
                                    <p:set>
                                      <p:cBhvr>
                                        <p:cTn id="37" dur="1" fill="hold">
                                          <p:stCondLst>
                                            <p:cond delay="0"/>
                                          </p:stCondLst>
                                        </p:cTn>
                                        <p:tgtEl>
                                          <p:spTgt spid="11275"/>
                                        </p:tgtEl>
                                        <p:attrNameLst>
                                          <p:attrName>style.visibility</p:attrName>
                                        </p:attrNameLst>
                                      </p:cBhvr>
                                      <p:to>
                                        <p:strVal val="visible"/>
                                      </p:to>
                                    </p:set>
                                  </p:childTnLst>
                                </p:cTn>
                              </p:par>
                            </p:childTnLst>
                          </p:cTn>
                        </p:par>
                        <p:par>
                          <p:cTn id="38" fill="hold">
                            <p:stCondLst>
                              <p:cond delay="900"/>
                            </p:stCondLst>
                            <p:childTnLst>
                              <p:par>
                                <p:cTn id="39" presetID="1" presetClass="entr" presetSubtype="0" fill="hold" nodeType="afterEffect">
                                  <p:stCondLst>
                                    <p:cond delay="100"/>
                                  </p:stCondLst>
                                  <p:childTnLst>
                                    <p:set>
                                      <p:cBhvr>
                                        <p:cTn id="40" dur="1" fill="hold">
                                          <p:stCondLst>
                                            <p:cond delay="0"/>
                                          </p:stCondLst>
                                        </p:cTn>
                                        <p:tgtEl>
                                          <p:spTgt spid="11276"/>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100"/>
                                  </p:stCondLst>
                                  <p:childTnLst>
                                    <p:set>
                                      <p:cBhvr>
                                        <p:cTn id="43" dur="1" fill="hold">
                                          <p:stCondLst>
                                            <p:cond delay="0"/>
                                          </p:stCondLst>
                                        </p:cTn>
                                        <p:tgtEl>
                                          <p:spTgt spid="11277"/>
                                        </p:tgtEl>
                                        <p:attrNameLst>
                                          <p:attrName>style.visibility</p:attrName>
                                        </p:attrNameLst>
                                      </p:cBhvr>
                                      <p:to>
                                        <p:strVal val="visible"/>
                                      </p:to>
                                    </p:set>
                                  </p:childTnLst>
                                </p:cTn>
                              </p:par>
                            </p:childTnLst>
                          </p:cTn>
                        </p:par>
                        <p:par>
                          <p:cTn id="44" fill="hold">
                            <p:stCondLst>
                              <p:cond delay="1100"/>
                            </p:stCondLst>
                            <p:childTnLst>
                              <p:par>
                                <p:cTn id="45" presetID="1" presetClass="entr" presetSubtype="0" fill="hold" nodeType="afterEffect">
                                  <p:stCondLst>
                                    <p:cond delay="100"/>
                                  </p:stCondLst>
                                  <p:childTnLst>
                                    <p:set>
                                      <p:cBhvr>
                                        <p:cTn id="46" dur="1" fill="hold">
                                          <p:stCondLst>
                                            <p:cond delay="0"/>
                                          </p:stCondLst>
                                        </p:cTn>
                                        <p:tgtEl>
                                          <p:spTgt spid="11278"/>
                                        </p:tgtEl>
                                        <p:attrNameLst>
                                          <p:attrName>style.visibility</p:attrName>
                                        </p:attrNameLst>
                                      </p:cBhvr>
                                      <p:to>
                                        <p:strVal val="visible"/>
                                      </p:to>
                                    </p:set>
                                  </p:childTnLst>
                                </p:cTn>
                              </p:par>
                            </p:childTnLst>
                          </p:cTn>
                        </p:par>
                        <p:par>
                          <p:cTn id="47" fill="hold">
                            <p:stCondLst>
                              <p:cond delay="1200"/>
                            </p:stCondLst>
                            <p:childTnLst>
                              <p:par>
                                <p:cTn id="48" presetID="1" presetClass="entr" presetSubtype="0" fill="hold" nodeType="afterEffect">
                                  <p:stCondLst>
                                    <p:cond delay="100"/>
                                  </p:stCondLst>
                                  <p:childTnLst>
                                    <p:set>
                                      <p:cBhvr>
                                        <p:cTn id="49" dur="1" fill="hold">
                                          <p:stCondLst>
                                            <p:cond delay="0"/>
                                          </p:stCondLst>
                                        </p:cTn>
                                        <p:tgtEl>
                                          <p:spTgt spid="11279"/>
                                        </p:tgtEl>
                                        <p:attrNameLst>
                                          <p:attrName>style.visibility</p:attrName>
                                        </p:attrNameLst>
                                      </p:cBhvr>
                                      <p:to>
                                        <p:strVal val="visible"/>
                                      </p:to>
                                    </p:set>
                                  </p:childTnLst>
                                </p:cTn>
                              </p:par>
                            </p:childTnLst>
                          </p:cTn>
                        </p:par>
                        <p:par>
                          <p:cTn id="50" fill="hold">
                            <p:stCondLst>
                              <p:cond delay="1300"/>
                            </p:stCondLst>
                            <p:childTnLst>
                              <p:par>
                                <p:cTn id="51" presetID="1" presetClass="entr" presetSubtype="0" fill="hold" nodeType="afterEffect">
                                  <p:stCondLst>
                                    <p:cond delay="100"/>
                                  </p:stCondLst>
                                  <p:childTnLst>
                                    <p:set>
                                      <p:cBhvr>
                                        <p:cTn id="52" dur="1" fill="hold">
                                          <p:stCondLst>
                                            <p:cond delay="0"/>
                                          </p:stCondLst>
                                        </p:cTn>
                                        <p:tgtEl>
                                          <p:spTgt spid="11280"/>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nodeType="afterEffect">
                                  <p:stCondLst>
                                    <p:cond delay="100"/>
                                  </p:stCondLst>
                                  <p:childTnLst>
                                    <p:set>
                                      <p:cBhvr>
                                        <p:cTn id="55" dur="1" fill="hold">
                                          <p:stCondLst>
                                            <p:cond delay="0"/>
                                          </p:stCondLst>
                                        </p:cTn>
                                        <p:tgtEl>
                                          <p:spTgt spid="11281"/>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100"/>
                                  </p:stCondLst>
                                  <p:childTnLst>
                                    <p:set>
                                      <p:cBhvr>
                                        <p:cTn id="58" dur="1" fill="hold">
                                          <p:stCondLst>
                                            <p:cond delay="0"/>
                                          </p:stCondLst>
                                        </p:cTn>
                                        <p:tgtEl>
                                          <p:spTgt spid="11282"/>
                                        </p:tgtEl>
                                        <p:attrNameLst>
                                          <p:attrName>style.visibility</p:attrName>
                                        </p:attrNameLst>
                                      </p:cBhvr>
                                      <p:to>
                                        <p:strVal val="visible"/>
                                      </p:to>
                                    </p:set>
                                  </p:childTnLst>
                                </p:cTn>
                              </p:par>
                            </p:childTnLst>
                          </p:cTn>
                        </p:par>
                        <p:par>
                          <p:cTn id="59" fill="hold">
                            <p:stCondLst>
                              <p:cond delay="1600"/>
                            </p:stCondLst>
                            <p:childTnLst>
                              <p:par>
                                <p:cTn id="60" presetID="1" presetClass="entr" presetSubtype="0" fill="hold" nodeType="afterEffect">
                                  <p:stCondLst>
                                    <p:cond delay="100"/>
                                  </p:stCondLst>
                                  <p:childTnLst>
                                    <p:set>
                                      <p:cBhvr>
                                        <p:cTn id="61" dur="1" fill="hold">
                                          <p:stCondLst>
                                            <p:cond delay="0"/>
                                          </p:stCondLst>
                                        </p:cTn>
                                        <p:tgtEl>
                                          <p:spTgt spid="11283"/>
                                        </p:tgtEl>
                                        <p:attrNameLst>
                                          <p:attrName>style.visibility</p:attrName>
                                        </p:attrNameLst>
                                      </p:cBhvr>
                                      <p:to>
                                        <p:strVal val="visible"/>
                                      </p:to>
                                    </p:set>
                                  </p:childTnLst>
                                </p:cTn>
                              </p:par>
                            </p:childTnLst>
                          </p:cTn>
                        </p:par>
                        <p:par>
                          <p:cTn id="62" fill="hold">
                            <p:stCondLst>
                              <p:cond delay="1700"/>
                            </p:stCondLst>
                            <p:childTnLst>
                              <p:par>
                                <p:cTn id="63" presetID="1" presetClass="entr" presetSubtype="0" fill="hold" nodeType="afterEffect">
                                  <p:stCondLst>
                                    <p:cond delay="100"/>
                                  </p:stCondLst>
                                  <p:childTnLst>
                                    <p:set>
                                      <p:cBhvr>
                                        <p:cTn id="64" dur="1" fill="hold">
                                          <p:stCondLst>
                                            <p:cond delay="0"/>
                                          </p:stCondLst>
                                        </p:cTn>
                                        <p:tgtEl>
                                          <p:spTgt spid="11284"/>
                                        </p:tgtEl>
                                        <p:attrNameLst>
                                          <p:attrName>style.visibility</p:attrName>
                                        </p:attrNameLst>
                                      </p:cBhvr>
                                      <p:to>
                                        <p:strVal val="visible"/>
                                      </p:to>
                                    </p:set>
                                  </p:childTnLst>
                                </p:cTn>
                              </p:par>
                            </p:childTnLst>
                          </p:cTn>
                        </p:par>
                        <p:par>
                          <p:cTn id="65" fill="hold">
                            <p:stCondLst>
                              <p:cond delay="1800"/>
                            </p:stCondLst>
                            <p:childTnLst>
                              <p:par>
                                <p:cTn id="66" presetID="1" presetClass="entr" presetSubtype="0" fill="hold" nodeType="afterEffect">
                                  <p:stCondLst>
                                    <p:cond delay="100"/>
                                  </p:stCondLst>
                                  <p:childTnLst>
                                    <p:set>
                                      <p:cBhvr>
                                        <p:cTn id="67" dur="1" fill="hold">
                                          <p:stCondLst>
                                            <p:cond delay="0"/>
                                          </p:stCondLst>
                                        </p:cTn>
                                        <p:tgtEl>
                                          <p:spTgt spid="1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Cross-domain Matching</a:t>
            </a:r>
            <a:endParaRPr lang="en-US" dirty="0"/>
          </a:p>
        </p:txBody>
      </p:sp>
      <p:sp>
        <p:nvSpPr>
          <p:cNvPr id="3" name="Content Placeholder 2"/>
          <p:cNvSpPr>
            <a:spLocks noGrp="1"/>
          </p:cNvSpPr>
          <p:nvPr>
            <p:ph idx="1"/>
          </p:nvPr>
        </p:nvSpPr>
        <p:spPr>
          <a:xfrm>
            <a:off x="457200" y="1295400"/>
            <a:ext cx="8229600" cy="5410200"/>
          </a:xfrm>
        </p:spPr>
        <p:txBody>
          <a:bodyPr>
            <a:normAutofit fontScale="85000" lnSpcReduction="20000"/>
          </a:bodyPr>
          <a:lstStyle/>
          <a:p>
            <a:r>
              <a:rPr lang="en-US" dirty="0" smtClean="0"/>
              <a:t>Sketch to Photo</a:t>
            </a:r>
            <a:endParaRPr lang="en-US" b="0" dirty="0" smtClean="0"/>
          </a:p>
          <a:p>
            <a:pPr marL="800100" lvl="2"/>
            <a:r>
              <a:rPr lang="en-US" b="0" dirty="0" smtClean="0"/>
              <a:t>Kato et al., 1992</a:t>
            </a:r>
          </a:p>
          <a:p>
            <a:pPr marL="800100" lvl="2"/>
            <a:r>
              <a:rPr lang="en-US" dirty="0" smtClean="0"/>
              <a:t>Liang et al., 2004</a:t>
            </a:r>
            <a:endParaRPr lang="en-US" b="0" dirty="0" smtClean="0"/>
          </a:p>
          <a:p>
            <a:pPr marL="800100" lvl="2"/>
            <a:r>
              <a:rPr lang="en-US" b="0" dirty="0" smtClean="0"/>
              <a:t>Chen et al., 2009</a:t>
            </a:r>
          </a:p>
          <a:p>
            <a:pPr marL="800100" lvl="2"/>
            <a:r>
              <a:rPr lang="en-US" dirty="0" err="1" smtClean="0"/>
              <a:t>Eitz</a:t>
            </a:r>
            <a:r>
              <a:rPr lang="en-US" dirty="0" smtClean="0"/>
              <a:t> et al, 2010</a:t>
            </a:r>
          </a:p>
          <a:p>
            <a:pPr marL="800100" lvl="2"/>
            <a:r>
              <a:rPr lang="en-US" b="0" dirty="0" smtClean="0"/>
              <a:t>…</a:t>
            </a:r>
          </a:p>
          <a:p>
            <a:pPr marL="800100" lvl="2"/>
            <a:endParaRPr lang="en-US" dirty="0" smtClean="0"/>
          </a:p>
          <a:p>
            <a:r>
              <a:rPr lang="en-US" dirty="0" smtClean="0"/>
              <a:t>Painting to Photo</a:t>
            </a:r>
          </a:p>
          <a:p>
            <a:pPr marL="800100" lvl="2"/>
            <a:r>
              <a:rPr lang="en-US" dirty="0" smtClean="0"/>
              <a:t>Hirata et al., 1992</a:t>
            </a:r>
          </a:p>
          <a:p>
            <a:pPr marL="800100" lvl="2"/>
            <a:r>
              <a:rPr lang="en-US" dirty="0" smtClean="0"/>
              <a:t>Russell et al., 2011</a:t>
            </a:r>
          </a:p>
          <a:p>
            <a:pPr marL="800100" lvl="2"/>
            <a:r>
              <a:rPr lang="en-US" dirty="0" smtClean="0"/>
              <a:t>…</a:t>
            </a:r>
          </a:p>
          <a:p>
            <a:pPr marL="800100" lvl="2"/>
            <a:endParaRPr lang="en-US" dirty="0" smtClean="0"/>
          </a:p>
          <a:p>
            <a:r>
              <a:rPr lang="en-US" dirty="0" smtClean="0"/>
              <a:t>Domain-invariant</a:t>
            </a:r>
          </a:p>
          <a:p>
            <a:pPr marL="800100" lvl="2"/>
            <a:r>
              <a:rPr lang="en-US" dirty="0" err="1" smtClean="0"/>
              <a:t>Shechtman</a:t>
            </a:r>
            <a:r>
              <a:rPr lang="en-US" dirty="0" smtClean="0"/>
              <a:t> and </a:t>
            </a:r>
            <a:r>
              <a:rPr lang="en-US" dirty="0" err="1" smtClean="0"/>
              <a:t>Irani</a:t>
            </a:r>
            <a:r>
              <a:rPr lang="en-US" dirty="0" smtClean="0"/>
              <a:t>, 2007</a:t>
            </a:r>
          </a:p>
          <a:p>
            <a:pPr marL="800100" lvl="2"/>
            <a:r>
              <a:rPr lang="en-US" dirty="0" err="1" smtClean="0"/>
              <a:t>Boiman</a:t>
            </a:r>
            <a:r>
              <a:rPr lang="en-US" dirty="0" smtClean="0"/>
              <a:t> and </a:t>
            </a:r>
            <a:r>
              <a:rPr lang="en-US" dirty="0" err="1" smtClean="0"/>
              <a:t>Irani</a:t>
            </a:r>
            <a:r>
              <a:rPr lang="en-US" dirty="0" smtClean="0"/>
              <a:t>, 2006</a:t>
            </a:r>
          </a:p>
          <a:p>
            <a:pPr marL="800100" lvl="2"/>
            <a:r>
              <a:rPr lang="en-US" dirty="0" smtClean="0"/>
              <a:t>…</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16</a:t>
            </a:fld>
            <a:endParaRPr lang="en-US"/>
          </a:p>
        </p:txBody>
      </p:sp>
      <p:pic>
        <p:nvPicPr>
          <p:cNvPr id="20482" name="Picture 2" descr="http://cg.cs.tsinghua.edu.cn/montage/figures/teaser.jpg"/>
          <p:cNvPicPr>
            <a:picLocks noChangeAspect="1" noChangeArrowheads="1"/>
          </p:cNvPicPr>
          <p:nvPr/>
        </p:nvPicPr>
        <p:blipFill>
          <a:blip r:embed="rId3" cstate="screen">
            <a:lum contrast="40000"/>
          </a:blip>
          <a:srcRect/>
          <a:stretch>
            <a:fillRect/>
          </a:stretch>
        </p:blipFill>
        <p:spPr bwMode="auto">
          <a:xfrm>
            <a:off x="6096000" y="1219200"/>
            <a:ext cx="1752600" cy="1314450"/>
          </a:xfrm>
          <a:prstGeom prst="rect">
            <a:avLst/>
          </a:prstGeom>
          <a:noFill/>
        </p:spPr>
      </p:pic>
      <p:pic>
        <p:nvPicPr>
          <p:cNvPr id="20486" name="Picture 6" descr="http://www.di.ens.fr/willow/research/paintingalignment/painting.jpg"/>
          <p:cNvPicPr>
            <a:picLocks noChangeAspect="1" noChangeArrowheads="1"/>
          </p:cNvPicPr>
          <p:nvPr/>
        </p:nvPicPr>
        <p:blipFill>
          <a:blip r:embed="rId4" cstate="screen"/>
          <a:srcRect/>
          <a:stretch>
            <a:fillRect/>
          </a:stretch>
        </p:blipFill>
        <p:spPr bwMode="auto">
          <a:xfrm>
            <a:off x="5638800" y="2978844"/>
            <a:ext cx="1143000" cy="1440756"/>
          </a:xfrm>
          <a:prstGeom prst="rect">
            <a:avLst/>
          </a:prstGeom>
          <a:noFill/>
        </p:spPr>
      </p:pic>
      <p:pic>
        <p:nvPicPr>
          <p:cNvPr id="20488" name="Picture 8" descr="http://www.di.ens.fr/willow/research/paintingalignment/render.jpg"/>
          <p:cNvPicPr>
            <a:picLocks noChangeAspect="1" noChangeArrowheads="1"/>
          </p:cNvPicPr>
          <p:nvPr/>
        </p:nvPicPr>
        <p:blipFill>
          <a:blip r:embed="rId5" cstate="screen"/>
          <a:srcRect/>
          <a:stretch>
            <a:fillRect/>
          </a:stretch>
        </p:blipFill>
        <p:spPr bwMode="auto">
          <a:xfrm>
            <a:off x="6858000" y="2978844"/>
            <a:ext cx="1143000" cy="1440756"/>
          </a:xfrm>
          <a:prstGeom prst="rect">
            <a:avLst/>
          </a:prstGeom>
          <a:noFill/>
        </p:spPr>
      </p:pic>
      <p:pic>
        <p:nvPicPr>
          <p:cNvPr id="20490" name="Picture 10" descr="http://www.wisdom.weizmann.ac.il/~vision/VideoAnalysis/Demos/SelfSimilarities/flower_yellow_results.png"/>
          <p:cNvPicPr>
            <a:picLocks noChangeAspect="1" noChangeArrowheads="1"/>
          </p:cNvPicPr>
          <p:nvPr/>
        </p:nvPicPr>
        <p:blipFill>
          <a:blip r:embed="rId6" cstate="screen"/>
          <a:srcRect/>
          <a:stretch>
            <a:fillRect/>
          </a:stretch>
        </p:blipFill>
        <p:spPr bwMode="auto">
          <a:xfrm>
            <a:off x="6858000" y="4814988"/>
            <a:ext cx="1447800" cy="1347687"/>
          </a:xfrm>
          <a:prstGeom prst="rect">
            <a:avLst/>
          </a:prstGeom>
          <a:noFill/>
        </p:spPr>
      </p:pic>
      <p:pic>
        <p:nvPicPr>
          <p:cNvPr id="20492" name="Picture 12" descr="http://www.wisdom.weizmann.ac.il/~vision/VideoAnalysis/Demos/SelfSimilarities/flower_yellow_results.png"/>
          <p:cNvPicPr>
            <a:picLocks noChangeAspect="1" noChangeArrowheads="1"/>
          </p:cNvPicPr>
          <p:nvPr/>
        </p:nvPicPr>
        <p:blipFill>
          <a:blip r:embed="rId7" cstate="screen"/>
          <a:srcRect/>
          <a:stretch>
            <a:fillRect/>
          </a:stretch>
        </p:blipFill>
        <p:spPr bwMode="auto">
          <a:xfrm>
            <a:off x="6400800" y="5257800"/>
            <a:ext cx="381000" cy="412102"/>
          </a:xfrm>
          <a:prstGeom prst="rect">
            <a:avLst/>
          </a:prstGeom>
          <a:ln>
            <a:solidFill>
              <a:schemeClr val="tx1"/>
            </a:solid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482"/>
                                        </p:tgtEl>
                                        <p:attrNameLst>
                                          <p:attrName>style.visibility</p:attrName>
                                        </p:attrNameLst>
                                      </p:cBhvr>
                                      <p:to>
                                        <p:strVal val="visible"/>
                                      </p:to>
                                    </p:set>
                                    <p:animEffect transition="in" filter="fade">
                                      <p:cBhvr>
                                        <p:cTn id="25" dur="500"/>
                                        <p:tgtEl>
                                          <p:spTgt spid="204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500"/>
                                        <p:tgtEl>
                                          <p:spTgt spid="20486"/>
                                        </p:tgtEl>
                                      </p:cBhvr>
                                    </p:animEffect>
                                  </p:childTnLst>
                                </p:cTn>
                              </p:par>
                              <p:par>
                                <p:cTn id="43" presetID="10" presetClass="entr" presetSubtype="0" fill="hold" nodeType="withEffect">
                                  <p:stCondLst>
                                    <p:cond delay="0"/>
                                  </p:stCondLst>
                                  <p:childTnLst>
                                    <p:set>
                                      <p:cBhvr>
                                        <p:cTn id="44" dur="1" fill="hold">
                                          <p:stCondLst>
                                            <p:cond delay="0"/>
                                          </p:stCondLst>
                                        </p:cTn>
                                        <p:tgtEl>
                                          <p:spTgt spid="20488"/>
                                        </p:tgtEl>
                                        <p:attrNameLst>
                                          <p:attrName>style.visibility</p:attrName>
                                        </p:attrNameLst>
                                      </p:cBhvr>
                                      <p:to>
                                        <p:strVal val="visible"/>
                                      </p:to>
                                    </p:set>
                                    <p:animEffect transition="in" filter="fade">
                                      <p:cBhvr>
                                        <p:cTn id="45" dur="500"/>
                                        <p:tgtEl>
                                          <p:spTgt spid="2048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500"/>
                                        <p:tgtEl>
                                          <p:spTgt spid="3">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fade">
                                      <p:cBhvr>
                                        <p:cTn id="53" dur="500"/>
                                        <p:tgtEl>
                                          <p:spTgt spid="3">
                                            <p:txEl>
                                              <p:pRg st="13" end="1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fade">
                                      <p:cBhvr>
                                        <p:cTn id="56" dur="500"/>
                                        <p:tgtEl>
                                          <p:spTgt spid="3">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fade">
                                      <p:cBhvr>
                                        <p:cTn id="59" dur="500"/>
                                        <p:tgtEl>
                                          <p:spTgt spid="3">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0490"/>
                                        </p:tgtEl>
                                        <p:attrNameLst>
                                          <p:attrName>style.visibility</p:attrName>
                                        </p:attrNameLst>
                                      </p:cBhvr>
                                      <p:to>
                                        <p:strVal val="visible"/>
                                      </p:to>
                                    </p:set>
                                    <p:animEffect transition="in" filter="fade">
                                      <p:cBhvr>
                                        <p:cTn id="62" dur="500"/>
                                        <p:tgtEl>
                                          <p:spTgt spid="20490"/>
                                        </p:tgtEl>
                                      </p:cBhvr>
                                    </p:animEffect>
                                  </p:childTnLst>
                                </p:cTn>
                              </p:par>
                              <p:par>
                                <p:cTn id="63" presetID="10" presetClass="entr" presetSubtype="0" fill="hold" nodeType="withEffect">
                                  <p:stCondLst>
                                    <p:cond delay="0"/>
                                  </p:stCondLst>
                                  <p:childTnLst>
                                    <p:set>
                                      <p:cBhvr>
                                        <p:cTn id="64" dur="1" fill="hold">
                                          <p:stCondLst>
                                            <p:cond delay="0"/>
                                          </p:stCondLst>
                                        </p:cTn>
                                        <p:tgtEl>
                                          <p:spTgt spid="20492"/>
                                        </p:tgtEl>
                                        <p:attrNameLst>
                                          <p:attrName>style.visibility</p:attrName>
                                        </p:attrNameLst>
                                      </p:cBhvr>
                                      <p:to>
                                        <p:strVal val="visible"/>
                                      </p:to>
                                    </p:set>
                                    <p:animEffect transition="in" filter="fade">
                                      <p:cBhvr>
                                        <p:cTn id="65"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D0DC16-2410-4FF0-B956-60E0235F22FF}" type="slidenum">
              <a:rPr lang="en-US" smtClean="0"/>
              <a:pPr/>
              <a:t>17</a:t>
            </a:fld>
            <a:endParaRPr lang="en-US"/>
          </a:p>
        </p:txBody>
      </p:sp>
      <p:pic>
        <p:nvPicPr>
          <p:cNvPr id="10" name="Picture 9" descr="C:\Users\AbHi\Desktop\My Work\teaser\I_res.bmp"/>
          <p:cNvPicPr>
            <a:picLocks noChangeAspect="1" noChangeArrowheads="1"/>
          </p:cNvPicPr>
          <p:nvPr/>
        </p:nvPicPr>
        <p:blipFill>
          <a:blip r:embed="rId3" cstate="screen"/>
          <a:srcRect/>
          <a:stretch>
            <a:fillRect/>
          </a:stretch>
        </p:blipFill>
        <p:spPr bwMode="auto">
          <a:xfrm>
            <a:off x="518570" y="685800"/>
            <a:ext cx="8168230" cy="5410200"/>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D0DC16-2410-4FF0-B956-60E0235F22FF}" type="slidenum">
              <a:rPr lang="en-US" smtClean="0"/>
              <a:pPr/>
              <a:t>18</a:t>
            </a:fld>
            <a:endParaRPr lang="en-US"/>
          </a:p>
        </p:txBody>
      </p:sp>
      <p:pic>
        <p:nvPicPr>
          <p:cNvPr id="166927" name="Picture 15" descr="C:\Users\AbHi\Desktop\crossDomainMatching\untitled folder\9_cropped.png"/>
          <p:cNvPicPr>
            <a:picLocks noChangeAspect="1" noChangeArrowheads="1"/>
          </p:cNvPicPr>
          <p:nvPr/>
        </p:nvPicPr>
        <p:blipFill>
          <a:blip r:embed="rId3" cstate="print"/>
          <a:srcRect/>
          <a:stretch>
            <a:fillRect/>
          </a:stretch>
        </p:blipFill>
        <p:spPr bwMode="auto">
          <a:xfrm>
            <a:off x="5460156" y="5105400"/>
            <a:ext cx="1711392" cy="1143000"/>
          </a:xfrm>
          <a:prstGeom prst="rect">
            <a:avLst/>
          </a:prstGeom>
          <a:noFill/>
        </p:spPr>
      </p:pic>
      <p:pic>
        <p:nvPicPr>
          <p:cNvPr id="166928" name="Picture 16" descr="C:\Users\AbHi\Desktop\crossDomainMatching\untitled folder\4_cropped.png"/>
          <p:cNvPicPr>
            <a:picLocks noChangeAspect="1" noChangeArrowheads="1"/>
          </p:cNvPicPr>
          <p:nvPr/>
        </p:nvPicPr>
        <p:blipFill>
          <a:blip r:embed="rId4" cstate="print"/>
          <a:srcRect/>
          <a:stretch>
            <a:fillRect/>
          </a:stretch>
        </p:blipFill>
        <p:spPr bwMode="auto">
          <a:xfrm>
            <a:off x="7204008" y="5105400"/>
            <a:ext cx="1711392" cy="1143000"/>
          </a:xfrm>
          <a:prstGeom prst="rect">
            <a:avLst/>
          </a:prstGeom>
          <a:noFill/>
        </p:spPr>
      </p:pic>
      <p:pic>
        <p:nvPicPr>
          <p:cNvPr id="166931" name="Picture 19" descr="C:\Users\AbHi\Desktop\crossDomainMatching\untitled folder\1_cropped.png"/>
          <p:cNvPicPr>
            <a:picLocks noChangeAspect="1" noChangeArrowheads="1"/>
          </p:cNvPicPr>
          <p:nvPr/>
        </p:nvPicPr>
        <p:blipFill>
          <a:blip r:embed="rId5" cstate="print"/>
          <a:srcRect/>
          <a:stretch>
            <a:fillRect/>
          </a:stretch>
        </p:blipFill>
        <p:spPr bwMode="auto">
          <a:xfrm>
            <a:off x="228600" y="5105400"/>
            <a:ext cx="1711392" cy="1143000"/>
          </a:xfrm>
          <a:prstGeom prst="rect">
            <a:avLst/>
          </a:prstGeom>
          <a:noFill/>
        </p:spPr>
      </p:pic>
      <p:pic>
        <p:nvPicPr>
          <p:cNvPr id="166932" name="Picture 20" descr="C:\Users\AbHi\Desktop\crossDomainMatching\untitled folder\3_cropped.png"/>
          <p:cNvPicPr>
            <a:picLocks noChangeAspect="1" noChangeArrowheads="1"/>
          </p:cNvPicPr>
          <p:nvPr/>
        </p:nvPicPr>
        <p:blipFill>
          <a:blip r:embed="rId6" cstate="print"/>
          <a:srcRect/>
          <a:stretch>
            <a:fillRect/>
          </a:stretch>
        </p:blipFill>
        <p:spPr bwMode="auto">
          <a:xfrm>
            <a:off x="3716304" y="5105400"/>
            <a:ext cx="1711392" cy="1143000"/>
          </a:xfrm>
          <a:prstGeom prst="rect">
            <a:avLst/>
          </a:prstGeom>
          <a:noFill/>
        </p:spPr>
      </p:pic>
      <p:pic>
        <p:nvPicPr>
          <p:cNvPr id="166933" name="Picture 21" descr="C:\Users\AbHi\Desktop\crossDomainMatching\untitled folder\2_cropped.png"/>
          <p:cNvPicPr>
            <a:picLocks noChangeAspect="1" noChangeArrowheads="1"/>
          </p:cNvPicPr>
          <p:nvPr/>
        </p:nvPicPr>
        <p:blipFill>
          <a:blip r:embed="rId7" cstate="print"/>
          <a:srcRect/>
          <a:stretch>
            <a:fillRect/>
          </a:stretch>
        </p:blipFill>
        <p:spPr bwMode="auto">
          <a:xfrm>
            <a:off x="1972452" y="5105400"/>
            <a:ext cx="1711392" cy="1143000"/>
          </a:xfrm>
          <a:prstGeom prst="rect">
            <a:avLst/>
          </a:prstGeom>
          <a:noFill/>
        </p:spPr>
      </p:pic>
      <p:pic>
        <p:nvPicPr>
          <p:cNvPr id="25" name="Picture 24" descr="C:\Users\AbHi\Desktop\My Work\teaser\I_res.bmp"/>
          <p:cNvPicPr>
            <a:picLocks noChangeAspect="1" noChangeArrowheads="1"/>
          </p:cNvPicPr>
          <p:nvPr/>
        </p:nvPicPr>
        <p:blipFill>
          <a:blip r:embed="rId8" cstate="screen"/>
          <a:srcRect/>
          <a:stretch>
            <a:fillRect/>
          </a:stretch>
        </p:blipFill>
        <p:spPr bwMode="auto">
          <a:xfrm>
            <a:off x="1831862" y="1143000"/>
            <a:ext cx="5407138" cy="35814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3810000" y="6199762"/>
            <a:ext cx="1578189" cy="369332"/>
          </a:xfrm>
          <a:prstGeom prst="rect">
            <a:avLst/>
          </a:prstGeom>
          <a:noFill/>
        </p:spPr>
        <p:txBody>
          <a:bodyPr wrap="none" rtlCol="0">
            <a:spAutoFit/>
          </a:bodyPr>
          <a:lstStyle/>
          <a:p>
            <a:r>
              <a:rPr lang="en-US" b="1" dirty="0" smtClean="0"/>
              <a:t>Top Matches</a:t>
            </a:r>
            <a:endParaRPr lang="en-US" b="1" dirty="0"/>
          </a:p>
        </p:txBody>
      </p:sp>
      <p:sp>
        <p:nvSpPr>
          <p:cNvPr id="27" name="TextBox 26"/>
          <p:cNvSpPr txBox="1"/>
          <p:nvPr/>
        </p:nvSpPr>
        <p:spPr>
          <a:xfrm>
            <a:off x="3782948" y="762000"/>
            <a:ext cx="1479892" cy="369332"/>
          </a:xfrm>
          <a:prstGeom prst="rect">
            <a:avLst/>
          </a:prstGeom>
          <a:noFill/>
        </p:spPr>
        <p:txBody>
          <a:bodyPr wrap="none" rtlCol="0">
            <a:spAutoFit/>
          </a:bodyPr>
          <a:lstStyle/>
          <a:p>
            <a:r>
              <a:rPr lang="en-US" b="1" dirty="0" smtClean="0"/>
              <a:t>Input Query</a:t>
            </a:r>
            <a:endParaRPr lang="en-US" b="1"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D0DC16-2410-4FF0-B956-60E0235F22FF}" type="slidenum">
              <a:rPr lang="en-US" smtClean="0"/>
              <a:pPr/>
              <a:t>19</a:t>
            </a:fld>
            <a:endParaRPr lang="en-US"/>
          </a:p>
        </p:txBody>
      </p:sp>
      <p:pic>
        <p:nvPicPr>
          <p:cNvPr id="166927" name="Picture 15" descr="C:\Users\AbHi\Desktop\crossDomainMatching\untitled folder\9_cropped.png"/>
          <p:cNvPicPr>
            <a:picLocks noChangeAspect="1" noChangeArrowheads="1"/>
          </p:cNvPicPr>
          <p:nvPr/>
        </p:nvPicPr>
        <p:blipFill>
          <a:blip r:embed="rId3" cstate="print">
            <a:lum bright="-40000"/>
          </a:blip>
          <a:srcRect/>
          <a:stretch>
            <a:fillRect/>
          </a:stretch>
        </p:blipFill>
        <p:spPr bwMode="auto">
          <a:xfrm>
            <a:off x="5460156" y="5105400"/>
            <a:ext cx="1711392" cy="1143000"/>
          </a:xfrm>
          <a:prstGeom prst="rect">
            <a:avLst/>
          </a:prstGeom>
          <a:noFill/>
        </p:spPr>
      </p:pic>
      <p:pic>
        <p:nvPicPr>
          <p:cNvPr id="166928" name="Picture 16" descr="C:\Users\AbHi\Desktop\crossDomainMatching\untitled folder\4_cropped.png"/>
          <p:cNvPicPr>
            <a:picLocks noChangeAspect="1" noChangeArrowheads="1"/>
          </p:cNvPicPr>
          <p:nvPr/>
        </p:nvPicPr>
        <p:blipFill>
          <a:blip r:embed="rId4" cstate="print">
            <a:lum bright="-40000"/>
          </a:blip>
          <a:srcRect/>
          <a:stretch>
            <a:fillRect/>
          </a:stretch>
        </p:blipFill>
        <p:spPr bwMode="auto">
          <a:xfrm>
            <a:off x="7204008" y="5105400"/>
            <a:ext cx="1711392" cy="1143000"/>
          </a:xfrm>
          <a:prstGeom prst="rect">
            <a:avLst/>
          </a:prstGeom>
          <a:noFill/>
        </p:spPr>
      </p:pic>
      <p:pic>
        <p:nvPicPr>
          <p:cNvPr id="166931" name="Picture 19" descr="C:\Users\AbHi\Desktop\crossDomainMatching\untitled folder\1_cropped.png"/>
          <p:cNvPicPr>
            <a:picLocks noChangeAspect="1" noChangeArrowheads="1"/>
          </p:cNvPicPr>
          <p:nvPr/>
        </p:nvPicPr>
        <p:blipFill>
          <a:blip r:embed="rId5" cstate="print"/>
          <a:srcRect/>
          <a:stretch>
            <a:fillRect/>
          </a:stretch>
        </p:blipFill>
        <p:spPr bwMode="auto">
          <a:xfrm>
            <a:off x="228600" y="5105400"/>
            <a:ext cx="1711392" cy="1143000"/>
          </a:xfrm>
          <a:prstGeom prst="rect">
            <a:avLst/>
          </a:prstGeom>
          <a:ln w="38100" cap="sq">
            <a:solidFill>
              <a:srgbClr val="FF0000"/>
            </a:solidFill>
            <a:miter lim="800000"/>
          </a:ln>
          <a:effectLst>
            <a:outerShdw blurRad="57150" dist="50800" dir="2700000" algn="tl" rotWithShape="0">
              <a:srgbClr val="000000">
                <a:alpha val="40000"/>
              </a:srgbClr>
            </a:outerShdw>
          </a:effectLst>
        </p:spPr>
      </p:pic>
      <p:pic>
        <p:nvPicPr>
          <p:cNvPr id="166932" name="Picture 20" descr="C:\Users\AbHi\Desktop\crossDomainMatching\untitled folder\3_cropped.png"/>
          <p:cNvPicPr>
            <a:picLocks noChangeAspect="1" noChangeArrowheads="1"/>
          </p:cNvPicPr>
          <p:nvPr/>
        </p:nvPicPr>
        <p:blipFill>
          <a:blip r:embed="rId6" cstate="print">
            <a:lum bright="-40000"/>
          </a:blip>
          <a:srcRect/>
          <a:stretch>
            <a:fillRect/>
          </a:stretch>
        </p:blipFill>
        <p:spPr bwMode="auto">
          <a:xfrm>
            <a:off x="3716304" y="5105400"/>
            <a:ext cx="1711392" cy="1143000"/>
          </a:xfrm>
          <a:prstGeom prst="rect">
            <a:avLst/>
          </a:prstGeom>
          <a:noFill/>
        </p:spPr>
      </p:pic>
      <p:pic>
        <p:nvPicPr>
          <p:cNvPr id="166933" name="Picture 21" descr="C:\Users\AbHi\Desktop\crossDomainMatching\untitled folder\2_cropped.png"/>
          <p:cNvPicPr>
            <a:picLocks noChangeAspect="1" noChangeArrowheads="1"/>
          </p:cNvPicPr>
          <p:nvPr/>
        </p:nvPicPr>
        <p:blipFill>
          <a:blip r:embed="rId7" cstate="print">
            <a:lum bright="-40000"/>
          </a:blip>
          <a:srcRect/>
          <a:stretch>
            <a:fillRect/>
          </a:stretch>
        </p:blipFill>
        <p:spPr bwMode="auto">
          <a:xfrm>
            <a:off x="1972452" y="5105400"/>
            <a:ext cx="1711392" cy="1143000"/>
          </a:xfrm>
          <a:prstGeom prst="rect">
            <a:avLst/>
          </a:prstGeom>
          <a:noFill/>
        </p:spPr>
      </p:pic>
      <p:pic>
        <p:nvPicPr>
          <p:cNvPr id="25" name="Picture 24" descr="C:\Users\AbHi\Desktop\My Work\teaser\I_res.bmp"/>
          <p:cNvPicPr>
            <a:picLocks noChangeAspect="1" noChangeArrowheads="1"/>
          </p:cNvPicPr>
          <p:nvPr/>
        </p:nvPicPr>
        <p:blipFill>
          <a:blip r:embed="rId8" cstate="screen"/>
          <a:srcRect/>
          <a:stretch>
            <a:fillRect/>
          </a:stretch>
        </p:blipFill>
        <p:spPr bwMode="auto">
          <a:xfrm>
            <a:off x="228600" y="1524000"/>
            <a:ext cx="4279693" cy="283464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3733800" y="6199762"/>
            <a:ext cx="1578189" cy="369332"/>
          </a:xfrm>
          <a:prstGeom prst="rect">
            <a:avLst/>
          </a:prstGeom>
          <a:noFill/>
        </p:spPr>
        <p:txBody>
          <a:bodyPr wrap="none" rtlCol="0">
            <a:spAutoFit/>
          </a:bodyPr>
          <a:lstStyle/>
          <a:p>
            <a:r>
              <a:rPr lang="en-US" b="1" dirty="0" smtClean="0"/>
              <a:t>Top Matches</a:t>
            </a:r>
            <a:endParaRPr lang="en-US" b="1" dirty="0"/>
          </a:p>
        </p:txBody>
      </p:sp>
      <p:sp>
        <p:nvSpPr>
          <p:cNvPr id="27" name="TextBox 26"/>
          <p:cNvSpPr txBox="1"/>
          <p:nvPr/>
        </p:nvSpPr>
        <p:spPr>
          <a:xfrm>
            <a:off x="1644308" y="1143000"/>
            <a:ext cx="1479892" cy="369332"/>
          </a:xfrm>
          <a:prstGeom prst="rect">
            <a:avLst/>
          </a:prstGeom>
          <a:noFill/>
        </p:spPr>
        <p:txBody>
          <a:bodyPr wrap="none" rtlCol="0">
            <a:spAutoFit/>
          </a:bodyPr>
          <a:lstStyle/>
          <a:p>
            <a:r>
              <a:rPr lang="en-US" b="1" dirty="0" smtClean="0"/>
              <a:t>Input Query</a:t>
            </a:r>
            <a:endParaRPr lang="en-US" b="1" dirty="0"/>
          </a:p>
        </p:txBody>
      </p:sp>
      <p:pic>
        <p:nvPicPr>
          <p:cNvPr id="11" name="Picture 19" descr="C:\Users\AbHi\Desktop\crossDomainMatching\untitled folder\1_cropped.png"/>
          <p:cNvPicPr>
            <a:picLocks noChangeAspect="1" noChangeArrowheads="1"/>
          </p:cNvPicPr>
          <p:nvPr/>
        </p:nvPicPr>
        <p:blipFill>
          <a:blip r:embed="rId5" cstate="print"/>
          <a:srcRect/>
          <a:stretch>
            <a:fillRect/>
          </a:stretch>
        </p:blipFill>
        <p:spPr bwMode="auto">
          <a:xfrm>
            <a:off x="4671148" y="1524000"/>
            <a:ext cx="4244252" cy="2834640"/>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4D0DC16-2410-4FF0-B956-60E0235F22FF}" type="slidenum">
              <a:rPr lang="en-US" smtClean="0"/>
              <a:pPr/>
              <a:t>2</a:t>
            </a:fld>
            <a:endParaRPr lang="en-US"/>
          </a:p>
        </p:txBody>
      </p:sp>
      <p:pic>
        <p:nvPicPr>
          <p:cNvPr id="4098" name="Picture 2" descr="E:\Research Work\fountain\IMG_1486.jpg"/>
          <p:cNvPicPr>
            <a:picLocks noChangeAspect="1" noChangeArrowheads="1"/>
          </p:cNvPicPr>
          <p:nvPr/>
        </p:nvPicPr>
        <p:blipFill>
          <a:blip r:embed="rId3" cstate="screen"/>
          <a:srcRect/>
          <a:stretch>
            <a:fillRect/>
          </a:stretch>
        </p:blipFill>
        <p:spPr bwMode="auto">
          <a:xfrm>
            <a:off x="1614073" y="881730"/>
            <a:ext cx="6158327" cy="4985670"/>
          </a:xfrm>
          <a:prstGeom prst="rect">
            <a:avLst/>
          </a:prstGeom>
          <a:noFill/>
        </p:spPr>
      </p:pic>
      <p:sp>
        <p:nvSpPr>
          <p:cNvPr id="5" name="TextBox 4"/>
          <p:cNvSpPr txBox="1"/>
          <p:nvPr/>
        </p:nvSpPr>
        <p:spPr>
          <a:xfrm>
            <a:off x="3030223" y="5943600"/>
            <a:ext cx="3446777" cy="461665"/>
          </a:xfrm>
          <a:prstGeom prst="rect">
            <a:avLst/>
          </a:prstGeom>
          <a:noFill/>
        </p:spPr>
        <p:txBody>
          <a:bodyPr wrap="none" rtlCol="0">
            <a:spAutoFit/>
          </a:bodyPr>
          <a:lstStyle/>
          <a:p>
            <a:r>
              <a:rPr lang="en-US" sz="2400" b="1" dirty="0" smtClean="0"/>
              <a:t>Medici Fountain, Paris</a:t>
            </a:r>
            <a:endParaRPr lang="en-US" sz="2400" b="1"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D0DC16-2410-4FF0-B956-60E0235F22FF}" type="slidenum">
              <a:rPr lang="en-US" smtClean="0"/>
              <a:pPr/>
              <a:t>20</a:t>
            </a:fld>
            <a:endParaRPr lang="en-US"/>
          </a:p>
        </p:txBody>
      </p:sp>
      <p:pic>
        <p:nvPicPr>
          <p:cNvPr id="166927" name="Picture 15" descr="C:\Users\AbHi\Desktop\crossDomainMatching\untitled folder\9_cropped.png"/>
          <p:cNvPicPr>
            <a:picLocks noChangeAspect="1" noChangeArrowheads="1"/>
          </p:cNvPicPr>
          <p:nvPr/>
        </p:nvPicPr>
        <p:blipFill>
          <a:blip r:embed="rId3" cstate="print">
            <a:lum bright="-40000"/>
          </a:blip>
          <a:srcRect/>
          <a:stretch>
            <a:fillRect/>
          </a:stretch>
        </p:blipFill>
        <p:spPr bwMode="auto">
          <a:xfrm>
            <a:off x="5460156" y="5105400"/>
            <a:ext cx="1711392" cy="1143000"/>
          </a:xfrm>
          <a:prstGeom prst="rect">
            <a:avLst/>
          </a:prstGeom>
          <a:noFill/>
        </p:spPr>
      </p:pic>
      <p:pic>
        <p:nvPicPr>
          <p:cNvPr id="166928" name="Picture 16" descr="C:\Users\AbHi\Desktop\crossDomainMatching\untitled folder\4_cropped.png"/>
          <p:cNvPicPr>
            <a:picLocks noChangeAspect="1" noChangeArrowheads="1"/>
          </p:cNvPicPr>
          <p:nvPr/>
        </p:nvPicPr>
        <p:blipFill>
          <a:blip r:embed="rId4" cstate="print">
            <a:lum bright="-40000"/>
          </a:blip>
          <a:srcRect/>
          <a:stretch>
            <a:fillRect/>
          </a:stretch>
        </p:blipFill>
        <p:spPr bwMode="auto">
          <a:xfrm>
            <a:off x="7204008" y="5105400"/>
            <a:ext cx="1711392" cy="1143000"/>
          </a:xfrm>
          <a:prstGeom prst="rect">
            <a:avLst/>
          </a:prstGeom>
          <a:noFill/>
        </p:spPr>
      </p:pic>
      <p:pic>
        <p:nvPicPr>
          <p:cNvPr id="166931" name="Picture 19" descr="C:\Users\AbHi\Desktop\crossDomainMatching\untitled folder\1_cropped.png"/>
          <p:cNvPicPr>
            <a:picLocks noChangeAspect="1" noChangeArrowheads="1"/>
          </p:cNvPicPr>
          <p:nvPr/>
        </p:nvPicPr>
        <p:blipFill>
          <a:blip r:embed="rId5" cstate="print">
            <a:lum bright="-40000"/>
          </a:blip>
          <a:srcRect/>
          <a:stretch>
            <a:fillRect/>
          </a:stretch>
        </p:blipFill>
        <p:spPr bwMode="auto">
          <a:xfrm>
            <a:off x="228600" y="5105400"/>
            <a:ext cx="1711392" cy="1143000"/>
          </a:xfrm>
          <a:prstGeom prst="rect">
            <a:avLst/>
          </a:prstGeom>
          <a:ln w="38100" cap="sq">
            <a:noFill/>
            <a:miter lim="800000"/>
          </a:ln>
          <a:effectLst>
            <a:outerShdw blurRad="57150" dist="50800" dir="2700000" algn="tl" rotWithShape="0">
              <a:srgbClr val="000000">
                <a:alpha val="40000"/>
              </a:srgbClr>
            </a:outerShdw>
          </a:effectLst>
        </p:spPr>
      </p:pic>
      <p:pic>
        <p:nvPicPr>
          <p:cNvPr id="166932" name="Picture 20" descr="C:\Users\AbHi\Desktop\crossDomainMatching\untitled folder\3_cropped.png"/>
          <p:cNvPicPr>
            <a:picLocks noChangeAspect="1" noChangeArrowheads="1"/>
          </p:cNvPicPr>
          <p:nvPr/>
        </p:nvPicPr>
        <p:blipFill>
          <a:blip r:embed="rId6" cstate="print">
            <a:lum bright="-40000"/>
          </a:blip>
          <a:srcRect/>
          <a:stretch>
            <a:fillRect/>
          </a:stretch>
        </p:blipFill>
        <p:spPr bwMode="auto">
          <a:xfrm>
            <a:off x="3716304" y="5105400"/>
            <a:ext cx="1711392" cy="1143000"/>
          </a:xfrm>
          <a:prstGeom prst="rect">
            <a:avLst/>
          </a:prstGeom>
          <a:noFill/>
        </p:spPr>
      </p:pic>
      <p:pic>
        <p:nvPicPr>
          <p:cNvPr id="166933" name="Picture 21" descr="C:\Users\AbHi\Desktop\crossDomainMatching\untitled folder\2_cropped.png"/>
          <p:cNvPicPr>
            <a:picLocks noChangeAspect="1" noChangeArrowheads="1"/>
          </p:cNvPicPr>
          <p:nvPr/>
        </p:nvPicPr>
        <p:blipFill>
          <a:blip r:embed="rId7" cstate="print">
            <a:lum/>
          </a:blip>
          <a:srcRect/>
          <a:stretch>
            <a:fillRect/>
          </a:stretch>
        </p:blipFill>
        <p:spPr bwMode="auto">
          <a:xfrm>
            <a:off x="1972452" y="5105400"/>
            <a:ext cx="1711392" cy="1143000"/>
          </a:xfrm>
          <a:prstGeom prst="rect">
            <a:avLst/>
          </a:prstGeom>
          <a:ln w="38100" cap="sq">
            <a:solidFill>
              <a:srgbClr val="FF0000"/>
            </a:solidFill>
            <a:miter lim="800000"/>
          </a:ln>
          <a:effectLst>
            <a:outerShdw blurRad="57150" dist="50800" dir="2700000" algn="tl" rotWithShape="0">
              <a:srgbClr val="000000">
                <a:alpha val="40000"/>
              </a:srgbClr>
            </a:outerShdw>
          </a:effectLst>
        </p:spPr>
      </p:pic>
      <p:pic>
        <p:nvPicPr>
          <p:cNvPr id="25" name="Picture 24" descr="C:\Users\AbHi\Desktop\My Work\teaser\I_res.bmp"/>
          <p:cNvPicPr>
            <a:picLocks noChangeAspect="1" noChangeArrowheads="1"/>
          </p:cNvPicPr>
          <p:nvPr/>
        </p:nvPicPr>
        <p:blipFill>
          <a:blip r:embed="rId8" cstate="screen"/>
          <a:srcRect/>
          <a:stretch>
            <a:fillRect/>
          </a:stretch>
        </p:blipFill>
        <p:spPr bwMode="auto">
          <a:xfrm>
            <a:off x="228600" y="1524000"/>
            <a:ext cx="4279693" cy="283464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3733800" y="6199762"/>
            <a:ext cx="1578189" cy="369332"/>
          </a:xfrm>
          <a:prstGeom prst="rect">
            <a:avLst/>
          </a:prstGeom>
          <a:noFill/>
        </p:spPr>
        <p:txBody>
          <a:bodyPr wrap="none" rtlCol="0">
            <a:spAutoFit/>
          </a:bodyPr>
          <a:lstStyle/>
          <a:p>
            <a:r>
              <a:rPr lang="en-US" b="1" dirty="0" smtClean="0"/>
              <a:t>Top Matches</a:t>
            </a:r>
            <a:endParaRPr lang="en-US" b="1" dirty="0"/>
          </a:p>
        </p:txBody>
      </p:sp>
      <p:sp>
        <p:nvSpPr>
          <p:cNvPr id="27" name="TextBox 26"/>
          <p:cNvSpPr txBox="1"/>
          <p:nvPr/>
        </p:nvSpPr>
        <p:spPr>
          <a:xfrm>
            <a:off x="1644308" y="1143000"/>
            <a:ext cx="1479892" cy="369332"/>
          </a:xfrm>
          <a:prstGeom prst="rect">
            <a:avLst/>
          </a:prstGeom>
          <a:noFill/>
        </p:spPr>
        <p:txBody>
          <a:bodyPr wrap="none" rtlCol="0">
            <a:spAutoFit/>
          </a:bodyPr>
          <a:lstStyle/>
          <a:p>
            <a:r>
              <a:rPr lang="en-US" b="1" dirty="0" smtClean="0"/>
              <a:t>Input Query</a:t>
            </a:r>
            <a:endParaRPr lang="en-US" b="1" dirty="0"/>
          </a:p>
        </p:txBody>
      </p:sp>
      <p:pic>
        <p:nvPicPr>
          <p:cNvPr id="12" name="Picture 21" descr="C:\Users\AbHi\Desktop\crossDomainMatching\untitled folder\2_cropped.png"/>
          <p:cNvPicPr>
            <a:picLocks noChangeAspect="1" noChangeArrowheads="1"/>
          </p:cNvPicPr>
          <p:nvPr/>
        </p:nvPicPr>
        <p:blipFill>
          <a:blip r:embed="rId7" cstate="print">
            <a:lum/>
          </a:blip>
          <a:srcRect/>
          <a:stretch>
            <a:fillRect/>
          </a:stretch>
        </p:blipFill>
        <p:spPr bwMode="auto">
          <a:xfrm>
            <a:off x="4671148" y="1524000"/>
            <a:ext cx="4244252" cy="2834640"/>
          </a:xfrm>
          <a:prstGeom prst="rect">
            <a:avLst/>
          </a:prstGeom>
          <a:ln w="38100" cap="sq">
            <a:noFill/>
            <a:miter lim="800000"/>
          </a:ln>
          <a:effectLst>
            <a:outerShdw blurRad="57150" dist="50800" dir="2700000" algn="tl" rotWithShape="0">
              <a:srgbClr val="000000">
                <a:alpha val="40000"/>
              </a:srgbClr>
            </a:outerShdw>
          </a:effectLst>
        </p:spPr>
      </p:pic>
      <p:sp>
        <p:nvSpPr>
          <p:cNvPr id="13" name="Oval 12"/>
          <p:cNvSpPr/>
          <p:nvPr/>
        </p:nvSpPr>
        <p:spPr>
          <a:xfrm>
            <a:off x="3429000" y="1676400"/>
            <a:ext cx="1185333"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Oval 13"/>
          <p:cNvSpPr/>
          <p:nvPr/>
        </p:nvSpPr>
        <p:spPr>
          <a:xfrm>
            <a:off x="7772400" y="1676400"/>
            <a:ext cx="12192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Parts?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21</a:t>
            </a:fld>
            <a:endParaRPr lang="en-US"/>
          </a:p>
        </p:txBody>
      </p:sp>
      <p:pic>
        <p:nvPicPr>
          <p:cNvPr id="4" name="Picture 3" descr="C:\Users\AbHi\Desktop\My Work\teaser\I_res.bmp"/>
          <p:cNvPicPr>
            <a:picLocks noChangeAspect="1" noChangeArrowheads="1"/>
          </p:cNvPicPr>
          <p:nvPr/>
        </p:nvPicPr>
        <p:blipFill>
          <a:blip r:embed="rId3" cstate="screen"/>
          <a:srcRect/>
          <a:stretch>
            <a:fillRect/>
          </a:stretch>
        </p:blipFill>
        <p:spPr bwMode="auto">
          <a:xfrm>
            <a:off x="228600" y="2057400"/>
            <a:ext cx="4279693" cy="283464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644308" y="1676400"/>
            <a:ext cx="1479892" cy="369332"/>
          </a:xfrm>
          <a:prstGeom prst="rect">
            <a:avLst/>
          </a:prstGeom>
          <a:noFill/>
        </p:spPr>
        <p:txBody>
          <a:bodyPr wrap="none" rtlCol="0">
            <a:spAutoFit/>
          </a:bodyPr>
          <a:lstStyle/>
          <a:p>
            <a:r>
              <a:rPr lang="en-US" b="1" dirty="0" smtClean="0"/>
              <a:t>Input Query</a:t>
            </a:r>
            <a:endParaRPr lang="en-US" b="1" dirty="0"/>
          </a:p>
        </p:txBody>
      </p:sp>
      <p:pic>
        <p:nvPicPr>
          <p:cNvPr id="171010" name="Picture 2" descr="C:\Users\AbHi\Desktop\crossDomainMatching\weights.png"/>
          <p:cNvPicPr>
            <a:picLocks noChangeAspect="1" noChangeArrowheads="1"/>
          </p:cNvPicPr>
          <p:nvPr/>
        </p:nvPicPr>
        <p:blipFill>
          <a:blip r:embed="rId4" cstate="print"/>
          <a:srcRect/>
          <a:stretch>
            <a:fillRect/>
          </a:stretch>
        </p:blipFill>
        <p:spPr bwMode="auto">
          <a:xfrm>
            <a:off x="4658700" y="2057400"/>
            <a:ext cx="4256700" cy="2834640"/>
          </a:xfrm>
          <a:prstGeom prst="rect">
            <a:avLst/>
          </a:prstGeom>
          <a:noFill/>
        </p:spPr>
      </p:pic>
      <p:sp>
        <p:nvSpPr>
          <p:cNvPr id="7" name="TextBox 6"/>
          <p:cNvSpPr txBox="1"/>
          <p:nvPr/>
        </p:nvSpPr>
        <p:spPr>
          <a:xfrm>
            <a:off x="5867400" y="1676400"/>
            <a:ext cx="1890261" cy="369332"/>
          </a:xfrm>
          <a:prstGeom prst="rect">
            <a:avLst/>
          </a:prstGeom>
          <a:noFill/>
        </p:spPr>
        <p:txBody>
          <a:bodyPr wrap="none" rtlCol="0">
            <a:spAutoFit/>
          </a:bodyPr>
          <a:lstStyle/>
          <a:p>
            <a:r>
              <a:rPr lang="en-US" b="1" dirty="0" smtClean="0"/>
              <a:t>Important Parts</a:t>
            </a:r>
            <a:endParaRPr lang="en-US" b="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D0DC16-2410-4FF0-B956-60E0235F22FF}" type="slidenum">
              <a:rPr lang="en-US" smtClean="0"/>
              <a:pPr/>
              <a:t>22</a:t>
            </a:fld>
            <a:endParaRPr lang="en-US"/>
          </a:p>
        </p:txBody>
      </p:sp>
      <p:pic>
        <p:nvPicPr>
          <p:cNvPr id="4" name="Picture 4" descr="C:\Users\AbHi\Desktop\My Work\teaser\I_res.bmp"/>
          <p:cNvPicPr preferRelativeResize="0">
            <a:picLocks noChangeAspect="1" noChangeArrowheads="1"/>
          </p:cNvPicPr>
          <p:nvPr/>
        </p:nvPicPr>
        <p:blipFill>
          <a:blip r:embed="rId3" cstate="screen"/>
          <a:srcRect/>
          <a:stretch>
            <a:fillRect/>
          </a:stretch>
        </p:blipFill>
        <p:spPr bwMode="auto">
          <a:xfrm>
            <a:off x="381000" y="1981200"/>
            <a:ext cx="4141638" cy="2743200"/>
          </a:xfrm>
          <a:prstGeom prst="rect">
            <a:avLst/>
          </a:prstGeom>
          <a:ln w="127000" cap="sq">
            <a:noFill/>
            <a:miter lim="800000"/>
          </a:ln>
          <a:effectLst>
            <a:outerShdw blurRad="57150" dist="50800" dir="2700000" algn="tl" rotWithShape="0">
              <a:srgbClr val="000000">
                <a:alpha val="40000"/>
              </a:srgbClr>
            </a:outerShdw>
          </a:effectLst>
        </p:spPr>
      </p:pic>
      <p:sp>
        <p:nvSpPr>
          <p:cNvPr id="7" name="TextBox 6"/>
          <p:cNvSpPr txBox="1"/>
          <p:nvPr/>
        </p:nvSpPr>
        <p:spPr>
          <a:xfrm>
            <a:off x="5993492" y="316468"/>
            <a:ext cx="1578189" cy="369332"/>
          </a:xfrm>
          <a:prstGeom prst="rect">
            <a:avLst/>
          </a:prstGeom>
          <a:noFill/>
        </p:spPr>
        <p:txBody>
          <a:bodyPr wrap="none" rtlCol="0">
            <a:spAutoFit/>
          </a:bodyPr>
          <a:lstStyle/>
          <a:p>
            <a:r>
              <a:rPr lang="en-US" b="1" dirty="0" smtClean="0"/>
              <a:t>Top Matches</a:t>
            </a:r>
            <a:endParaRPr lang="en-US" b="1" dirty="0"/>
          </a:p>
        </p:txBody>
      </p:sp>
      <p:pic>
        <p:nvPicPr>
          <p:cNvPr id="12" name="Picture 2" descr="C:\Users\AbHi\Documents\My Dropbox\9\top10\our\2.bmp"/>
          <p:cNvPicPr>
            <a:picLocks noChangeAspect="1" noChangeArrowheads="1"/>
          </p:cNvPicPr>
          <p:nvPr/>
        </p:nvPicPr>
        <p:blipFill>
          <a:blip r:embed="rId4" cstate="screen"/>
          <a:srcRect/>
          <a:stretch>
            <a:fillRect/>
          </a:stretch>
        </p:blipFill>
        <p:spPr bwMode="auto">
          <a:xfrm>
            <a:off x="4648200" y="3530600"/>
            <a:ext cx="4149090" cy="27432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Picture 3" descr="C:\Users\AbHi\Documents\My Dropbox\9\top10\our\1_cropped.bmp"/>
          <p:cNvPicPr>
            <a:picLocks noChangeAspect="1" noChangeArrowheads="1"/>
          </p:cNvPicPr>
          <p:nvPr/>
        </p:nvPicPr>
        <p:blipFill>
          <a:blip r:embed="rId5" cstate="screen"/>
          <a:srcRect/>
          <a:stretch>
            <a:fillRect/>
          </a:stretch>
        </p:blipFill>
        <p:spPr bwMode="auto">
          <a:xfrm>
            <a:off x="4648200" y="685800"/>
            <a:ext cx="4149090" cy="27432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1720508" y="1611868"/>
            <a:ext cx="1479892" cy="369332"/>
          </a:xfrm>
          <a:prstGeom prst="rect">
            <a:avLst/>
          </a:prstGeom>
          <a:noFill/>
        </p:spPr>
        <p:txBody>
          <a:bodyPr wrap="none" rtlCol="0">
            <a:spAutoFit/>
          </a:bodyPr>
          <a:lstStyle/>
          <a:p>
            <a:r>
              <a:rPr lang="en-US" b="1" dirty="0" smtClean="0"/>
              <a:t>Input Query</a:t>
            </a:r>
            <a:endParaRPr lang="en-US" b="1"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72316"/>
            <a:ext cx="2133600" cy="365125"/>
          </a:xfrm>
        </p:spPr>
        <p:txBody>
          <a:bodyPr/>
          <a:lstStyle/>
          <a:p>
            <a:fld id="{B4D0DC16-2410-4FF0-B956-60E0235F22FF}" type="slidenum">
              <a:rPr lang="en-US" smtClean="0"/>
              <a:pPr/>
              <a:t>23</a:t>
            </a:fld>
            <a:endParaRPr lang="en-US"/>
          </a:p>
        </p:txBody>
      </p:sp>
      <p:pic>
        <p:nvPicPr>
          <p:cNvPr id="4" name="Picture 2" descr="C:\Users\AbHi\Desktop\crossDomainMatching\mainPPT\presentation\rescaledImages\negativeMontageNew.png"/>
          <p:cNvPicPr>
            <a:picLocks noChangeAspect="1" noChangeArrowheads="1"/>
          </p:cNvPicPr>
          <p:nvPr/>
        </p:nvPicPr>
        <p:blipFill>
          <a:blip r:embed="rId3" cstate="screen"/>
          <a:srcRect/>
          <a:stretch>
            <a:fillRect/>
          </a:stretch>
        </p:blipFill>
        <p:spPr bwMode="auto">
          <a:xfrm>
            <a:off x="685800" y="496253"/>
            <a:ext cx="8191184" cy="6133147"/>
          </a:xfrm>
          <a:prstGeom prst="rect">
            <a:avLst/>
          </a:prstGeom>
          <a:noFill/>
        </p:spPr>
      </p:pic>
      <p:pic>
        <p:nvPicPr>
          <p:cNvPr id="5" name="Picture 4" descr="C:\Users\AbHi\Desktop\My Work\teaser\I_res.bmp"/>
          <p:cNvPicPr preferRelativeResize="0">
            <a:picLocks noChangeAspect="1" noChangeArrowheads="1"/>
          </p:cNvPicPr>
          <p:nvPr/>
        </p:nvPicPr>
        <p:blipFill>
          <a:blip r:embed="rId4" cstate="screen"/>
          <a:srcRect/>
          <a:stretch>
            <a:fillRect/>
          </a:stretch>
        </p:blipFill>
        <p:spPr bwMode="auto">
          <a:xfrm>
            <a:off x="228600" y="320766"/>
            <a:ext cx="3313310" cy="2194560"/>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flipV="1">
            <a:off x="-533400" y="-319314"/>
            <a:ext cx="8171543" cy="6537234"/>
          </a:xfrm>
          <a:prstGeom prst="line">
            <a:avLst/>
          </a:prstGeom>
          <a:ln w="38100"/>
          <a:effectLst/>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533400" y="-319314"/>
            <a:ext cx="8457293" cy="6765834"/>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838200" y="-381000"/>
            <a:ext cx="8286750" cy="6629400"/>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57200" y="2719626"/>
            <a:ext cx="8229600" cy="861774"/>
          </a:xfrm>
          <a:prstGeom prst="rect">
            <a:avLst/>
          </a:prstGeom>
          <a:ln w="28575"/>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5000" b="1" dirty="0" smtClean="0"/>
              <a:t>“Data-driven Uniqueness”</a:t>
            </a:r>
            <a:endParaRPr lang="en-US" sz="50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72316"/>
            <a:ext cx="2133600" cy="365125"/>
          </a:xfrm>
        </p:spPr>
        <p:txBody>
          <a:bodyPr/>
          <a:lstStyle/>
          <a:p>
            <a:fld id="{B4D0DC16-2410-4FF0-B956-60E0235F22FF}" type="slidenum">
              <a:rPr lang="en-US" smtClean="0"/>
              <a:pPr/>
              <a:t>24</a:t>
            </a:fld>
            <a:endParaRPr lang="en-US"/>
          </a:p>
        </p:txBody>
      </p:sp>
      <p:pic>
        <p:nvPicPr>
          <p:cNvPr id="5" name="Picture 4" descr="C:\Users\AbHi\Desktop\My Work\teaser\I_res.bmp"/>
          <p:cNvPicPr preferRelativeResize="0">
            <a:picLocks noChangeAspect="1" noChangeArrowheads="1"/>
          </p:cNvPicPr>
          <p:nvPr/>
        </p:nvPicPr>
        <p:blipFill>
          <a:blip r:embed="rId3" cstate="screen"/>
          <a:srcRect/>
          <a:stretch>
            <a:fillRect/>
          </a:stretch>
        </p:blipFill>
        <p:spPr bwMode="auto">
          <a:xfrm>
            <a:off x="228600" y="320766"/>
            <a:ext cx="3313310" cy="2194560"/>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6" name="Straight Connector 5"/>
          <p:cNvCxnSpPr/>
          <p:nvPr/>
        </p:nvCxnSpPr>
        <p:spPr>
          <a:xfrm flipV="1">
            <a:off x="-533400" y="-319314"/>
            <a:ext cx="8171543" cy="6537234"/>
          </a:xfrm>
          <a:prstGeom prst="line">
            <a:avLst/>
          </a:prstGeom>
          <a:ln w="38100"/>
          <a:effectLst/>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533400" y="-319314"/>
            <a:ext cx="8457293" cy="6765834"/>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838200" y="-381000"/>
            <a:ext cx="8286750" cy="6629400"/>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4038600" y="2590800"/>
            <a:ext cx="5105400" cy="426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7" descr="C:\Users\AbHi\Desktop\New folder\22.jpg"/>
          <p:cNvPicPr>
            <a:picLocks noChangeArrowheads="1"/>
          </p:cNvPicPr>
          <p:nvPr/>
        </p:nvPicPr>
        <p:blipFill>
          <a:blip r:embed="rId4" cstate="screen"/>
          <a:srcRect/>
          <a:stretch>
            <a:fillRect/>
          </a:stretch>
        </p:blipFill>
        <p:spPr bwMode="auto">
          <a:xfrm>
            <a:off x="5715000" y="3581400"/>
            <a:ext cx="756458" cy="540327"/>
          </a:xfrm>
          <a:prstGeom prst="rect">
            <a:avLst/>
          </a:prstGeom>
          <a:noFill/>
        </p:spPr>
      </p:pic>
      <p:pic>
        <p:nvPicPr>
          <p:cNvPr id="16" name="Picture 13" descr="http://farm7.static.flickr.com/6173/6208649139_8e9e55396d.jpg"/>
          <p:cNvPicPr>
            <a:picLocks noChangeAspect="1" noChangeArrowheads="1"/>
          </p:cNvPicPr>
          <p:nvPr/>
        </p:nvPicPr>
        <p:blipFill>
          <a:blip r:embed="rId5" cstate="screen"/>
          <a:srcRect/>
          <a:stretch>
            <a:fillRect/>
          </a:stretch>
        </p:blipFill>
        <p:spPr bwMode="auto">
          <a:xfrm>
            <a:off x="7010400" y="5181600"/>
            <a:ext cx="405245" cy="540327"/>
          </a:xfrm>
          <a:prstGeom prst="rect">
            <a:avLst/>
          </a:prstGeom>
          <a:noFill/>
        </p:spPr>
      </p:pic>
      <p:pic>
        <p:nvPicPr>
          <p:cNvPr id="17" name="Picture 17" descr="http://farm7.static.flickr.com/6109/6215896080_50a15eaa8e.jpg"/>
          <p:cNvPicPr>
            <a:picLocks noChangeAspect="1" noChangeArrowheads="1"/>
          </p:cNvPicPr>
          <p:nvPr/>
        </p:nvPicPr>
        <p:blipFill>
          <a:blip r:embed="rId6" cstate="screen"/>
          <a:srcRect/>
          <a:stretch>
            <a:fillRect/>
          </a:stretch>
        </p:blipFill>
        <p:spPr bwMode="auto">
          <a:xfrm>
            <a:off x="7010400" y="5638800"/>
            <a:ext cx="810491" cy="540327"/>
          </a:xfrm>
          <a:prstGeom prst="rect">
            <a:avLst/>
          </a:prstGeom>
          <a:noFill/>
        </p:spPr>
      </p:pic>
      <p:pic>
        <p:nvPicPr>
          <p:cNvPr id="18" name="Picture 21" descr="http://farm6.static.flickr.com/5309/5897762896_745287fa2b_m.jpg"/>
          <p:cNvPicPr>
            <a:picLocks noChangeAspect="1" noChangeArrowheads="1"/>
          </p:cNvPicPr>
          <p:nvPr/>
        </p:nvPicPr>
        <p:blipFill>
          <a:blip r:embed="rId7" cstate="screen"/>
          <a:srcRect/>
          <a:stretch>
            <a:fillRect/>
          </a:stretch>
        </p:blipFill>
        <p:spPr bwMode="auto">
          <a:xfrm>
            <a:off x="4953000" y="3886200"/>
            <a:ext cx="815588" cy="540327"/>
          </a:xfrm>
          <a:prstGeom prst="rect">
            <a:avLst/>
          </a:prstGeom>
          <a:noFill/>
        </p:spPr>
      </p:pic>
      <p:pic>
        <p:nvPicPr>
          <p:cNvPr id="19" name="Picture 4" descr="C:\Users\AbHi\Desktop\New folder\10.jpg"/>
          <p:cNvPicPr>
            <a:picLocks noChangeAspect="1" noChangeArrowheads="1"/>
          </p:cNvPicPr>
          <p:nvPr/>
        </p:nvPicPr>
        <p:blipFill>
          <a:blip r:embed="rId8" cstate="screen"/>
          <a:srcRect/>
          <a:stretch>
            <a:fillRect/>
          </a:stretch>
        </p:blipFill>
        <p:spPr bwMode="auto">
          <a:xfrm>
            <a:off x="7696200" y="5410200"/>
            <a:ext cx="821166" cy="540327"/>
          </a:xfrm>
          <a:prstGeom prst="rect">
            <a:avLst/>
          </a:prstGeom>
          <a:noFill/>
        </p:spPr>
      </p:pic>
      <p:pic>
        <p:nvPicPr>
          <p:cNvPr id="20" name="Picture 5" descr="C:\Users\AbHi\Desktop\New folder\11.jpg"/>
          <p:cNvPicPr>
            <a:picLocks noChangeAspect="1" noChangeArrowheads="1"/>
          </p:cNvPicPr>
          <p:nvPr/>
        </p:nvPicPr>
        <p:blipFill>
          <a:blip r:embed="rId9" cstate="screen"/>
          <a:srcRect/>
          <a:stretch>
            <a:fillRect/>
          </a:stretch>
        </p:blipFill>
        <p:spPr bwMode="auto">
          <a:xfrm>
            <a:off x="7620000" y="5943600"/>
            <a:ext cx="690418" cy="540327"/>
          </a:xfrm>
          <a:prstGeom prst="rect">
            <a:avLst/>
          </a:prstGeom>
          <a:noFill/>
        </p:spPr>
      </p:pic>
      <p:pic>
        <p:nvPicPr>
          <p:cNvPr id="21" name="Picture 20" descr="E:\Research Work\fountain\IMG_5432.jpg"/>
          <p:cNvPicPr>
            <a:picLocks noChangeAspect="1" noChangeArrowheads="1"/>
          </p:cNvPicPr>
          <p:nvPr/>
        </p:nvPicPr>
        <p:blipFill>
          <a:blip r:embed="rId10" cstate="screen"/>
          <a:srcRect/>
          <a:stretch>
            <a:fillRect/>
          </a:stretch>
        </p:blipFill>
        <p:spPr bwMode="auto">
          <a:xfrm>
            <a:off x="5562600" y="4191000"/>
            <a:ext cx="533467" cy="540327"/>
          </a:xfrm>
          <a:prstGeom prst="rect">
            <a:avLst/>
          </a:prstGeom>
          <a:noFill/>
        </p:spPr>
      </p:pic>
      <p:pic>
        <p:nvPicPr>
          <p:cNvPr id="22" name="Picture 23" descr="http://farm7.static.flickr.com/6006/5964259220_9694829412_m.jpg"/>
          <p:cNvPicPr>
            <a:picLocks noChangeAspect="1" noChangeArrowheads="1"/>
          </p:cNvPicPr>
          <p:nvPr/>
        </p:nvPicPr>
        <p:blipFill>
          <a:blip r:embed="rId11" cstate="screen"/>
          <a:srcRect/>
          <a:stretch>
            <a:fillRect/>
          </a:stretch>
        </p:blipFill>
        <p:spPr bwMode="auto">
          <a:xfrm>
            <a:off x="8104909" y="5791200"/>
            <a:ext cx="810491" cy="540327"/>
          </a:xfrm>
          <a:prstGeom prst="rect">
            <a:avLst/>
          </a:prstGeom>
          <a:noFill/>
        </p:spPr>
      </p:pic>
      <p:pic>
        <p:nvPicPr>
          <p:cNvPr id="23" name="Picture 3" descr="C:\Users\AbHi\Desktop\New folder\5.jpg"/>
          <p:cNvPicPr>
            <a:picLocks noChangeAspect="1" noChangeArrowheads="1"/>
          </p:cNvPicPr>
          <p:nvPr/>
        </p:nvPicPr>
        <p:blipFill>
          <a:blip r:embed="rId12" cstate="screen"/>
          <a:srcRect/>
          <a:stretch>
            <a:fillRect/>
          </a:stretch>
        </p:blipFill>
        <p:spPr bwMode="auto">
          <a:xfrm>
            <a:off x="6172200" y="4953000"/>
            <a:ext cx="720437" cy="540327"/>
          </a:xfrm>
          <a:prstGeom prst="rect">
            <a:avLst/>
          </a:prstGeom>
          <a:noFill/>
        </p:spPr>
      </p:pic>
      <p:pic>
        <p:nvPicPr>
          <p:cNvPr id="24" name="Picture 2" descr="C:\Users\AbHi\Desktop\New folder\1.jpg"/>
          <p:cNvPicPr>
            <a:picLocks noChangeAspect="1" noChangeArrowheads="1"/>
          </p:cNvPicPr>
          <p:nvPr/>
        </p:nvPicPr>
        <p:blipFill>
          <a:blip r:embed="rId13" cstate="screen"/>
          <a:srcRect/>
          <a:stretch>
            <a:fillRect/>
          </a:stretch>
        </p:blipFill>
        <p:spPr bwMode="auto">
          <a:xfrm>
            <a:off x="5867400" y="4419600"/>
            <a:ext cx="720436" cy="540327"/>
          </a:xfrm>
          <a:prstGeom prst="rect">
            <a:avLst/>
          </a:prstGeom>
          <a:noFill/>
        </p:spPr>
      </p:pic>
      <p:pic>
        <p:nvPicPr>
          <p:cNvPr id="25" name="Picture 8" descr="C:\Users\AbHi\Desktop\New folder\26.jpg"/>
          <p:cNvPicPr>
            <a:picLocks noChangeAspect="1" noChangeArrowheads="1"/>
          </p:cNvPicPr>
          <p:nvPr/>
        </p:nvPicPr>
        <p:blipFill>
          <a:blip r:embed="rId14" cstate="screen"/>
          <a:srcRect/>
          <a:stretch>
            <a:fillRect/>
          </a:stretch>
        </p:blipFill>
        <p:spPr bwMode="auto">
          <a:xfrm>
            <a:off x="6629400" y="4267200"/>
            <a:ext cx="720436" cy="540327"/>
          </a:xfrm>
          <a:prstGeom prst="rect">
            <a:avLst/>
          </a:prstGeom>
          <a:noFill/>
        </p:spPr>
      </p:pic>
      <p:pic>
        <p:nvPicPr>
          <p:cNvPr id="26" name="Picture 25" descr="http://farm7.static.flickr.com/6041/5896599270_66c3a89d12_m.jpg"/>
          <p:cNvPicPr>
            <a:picLocks noChangeAspect="1" noChangeArrowheads="1"/>
          </p:cNvPicPr>
          <p:nvPr/>
        </p:nvPicPr>
        <p:blipFill>
          <a:blip r:embed="rId15" cstate="screen"/>
          <a:srcRect/>
          <a:stretch>
            <a:fillRect/>
          </a:stretch>
        </p:blipFill>
        <p:spPr bwMode="auto">
          <a:xfrm>
            <a:off x="6096000" y="3810000"/>
            <a:ext cx="610909" cy="540327"/>
          </a:xfrm>
          <a:prstGeom prst="rect">
            <a:avLst/>
          </a:prstGeom>
          <a:noFill/>
        </p:spPr>
      </p:pic>
      <p:pic>
        <p:nvPicPr>
          <p:cNvPr id="27" name="Picture 10" descr="E:\Research Work\fountain\LastBreathOfAutumn09 048.jpg"/>
          <p:cNvPicPr>
            <a:picLocks noChangeArrowheads="1"/>
          </p:cNvPicPr>
          <p:nvPr/>
        </p:nvPicPr>
        <p:blipFill>
          <a:blip r:embed="rId16" cstate="screen"/>
          <a:srcRect/>
          <a:stretch>
            <a:fillRect/>
          </a:stretch>
        </p:blipFill>
        <p:spPr bwMode="auto">
          <a:xfrm>
            <a:off x="6477000" y="5257800"/>
            <a:ext cx="540327" cy="540327"/>
          </a:xfrm>
          <a:prstGeom prst="rect">
            <a:avLst/>
          </a:prstGeom>
          <a:noFill/>
        </p:spPr>
      </p:pic>
      <p:pic>
        <p:nvPicPr>
          <p:cNvPr id="28" name="Picture 27" descr="http://farm6.static.flickr.com/5116/5896325737_3f050dacd7_m.jpg"/>
          <p:cNvPicPr>
            <a:picLocks noChangeArrowheads="1"/>
          </p:cNvPicPr>
          <p:nvPr/>
        </p:nvPicPr>
        <p:blipFill>
          <a:blip r:embed="rId17" cstate="screen"/>
          <a:srcRect/>
          <a:stretch>
            <a:fillRect/>
          </a:stretch>
        </p:blipFill>
        <p:spPr bwMode="auto">
          <a:xfrm>
            <a:off x="4648200" y="2819400"/>
            <a:ext cx="828502" cy="540327"/>
          </a:xfrm>
          <a:prstGeom prst="rect">
            <a:avLst/>
          </a:prstGeom>
          <a:noFill/>
        </p:spPr>
      </p:pic>
      <p:pic>
        <p:nvPicPr>
          <p:cNvPr id="29" name="Picture 28" descr="http://farm7.static.flickr.com/6014/5906203871_70e32fc56b_m.jpg"/>
          <p:cNvPicPr>
            <a:picLocks noChangeAspect="1" noChangeArrowheads="1"/>
          </p:cNvPicPr>
          <p:nvPr/>
        </p:nvPicPr>
        <p:blipFill>
          <a:blip r:embed="rId18" cstate="screen"/>
          <a:srcRect/>
          <a:stretch>
            <a:fillRect/>
          </a:stretch>
        </p:blipFill>
        <p:spPr bwMode="auto">
          <a:xfrm>
            <a:off x="7543800" y="5029200"/>
            <a:ext cx="540327" cy="540327"/>
          </a:xfrm>
          <a:prstGeom prst="rect">
            <a:avLst/>
          </a:prstGeom>
          <a:noFill/>
        </p:spPr>
      </p:pic>
      <p:pic>
        <p:nvPicPr>
          <p:cNvPr id="30" name="Picture 31" descr="http://farm7.static.flickr.com/6054/5905741410_12d19db152_m.jpg"/>
          <p:cNvPicPr>
            <a:picLocks noChangeArrowheads="1"/>
          </p:cNvPicPr>
          <p:nvPr/>
        </p:nvPicPr>
        <p:blipFill>
          <a:blip r:embed="rId19" cstate="screen"/>
          <a:srcRect/>
          <a:stretch>
            <a:fillRect/>
          </a:stretch>
        </p:blipFill>
        <p:spPr bwMode="auto">
          <a:xfrm>
            <a:off x="7010400" y="4572000"/>
            <a:ext cx="857319" cy="540327"/>
          </a:xfrm>
          <a:prstGeom prst="rect">
            <a:avLst/>
          </a:prstGeom>
          <a:noFill/>
        </p:spPr>
      </p:pic>
      <p:pic>
        <p:nvPicPr>
          <p:cNvPr id="31" name="Picture 2" descr="C:\Users\AbHi\Documents\My Dropbox\9\top10\our\2.bmp"/>
          <p:cNvPicPr>
            <a:picLocks noChangeAspect="1" noChangeArrowheads="1"/>
          </p:cNvPicPr>
          <p:nvPr/>
        </p:nvPicPr>
        <p:blipFill>
          <a:blip r:embed="rId20" cstate="screen"/>
          <a:srcRect/>
          <a:stretch>
            <a:fillRect/>
          </a:stretch>
        </p:blipFill>
        <p:spPr bwMode="auto">
          <a:xfrm>
            <a:off x="3886200" y="2971800"/>
            <a:ext cx="815988" cy="5394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3" descr="C:\Users\AbHi\Documents\My Dropbox\9\top10\our\1_cropped.bmp"/>
          <p:cNvPicPr>
            <a:picLocks noChangeAspect="1" noChangeArrowheads="1"/>
          </p:cNvPicPr>
          <p:nvPr/>
        </p:nvPicPr>
        <p:blipFill>
          <a:blip r:embed="rId21" cstate="screen"/>
          <a:srcRect/>
          <a:stretch>
            <a:fillRect/>
          </a:stretch>
        </p:blipFill>
        <p:spPr bwMode="auto">
          <a:xfrm>
            <a:off x="4343400" y="2514600"/>
            <a:ext cx="815988" cy="5394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3" name="Picture 2" descr="E:\videos\imgsVideo\comp2.png"/>
          <p:cNvPicPr>
            <a:picLocks noChangeAspect="1" noChangeArrowheads="1"/>
          </p:cNvPicPr>
          <p:nvPr/>
        </p:nvPicPr>
        <p:blipFill>
          <a:blip r:embed="rId22" cstate="screen"/>
          <a:srcRect/>
          <a:stretch>
            <a:fillRect/>
          </a:stretch>
        </p:blipFill>
        <p:spPr bwMode="auto">
          <a:xfrm>
            <a:off x="5334000" y="3200400"/>
            <a:ext cx="815238" cy="539496"/>
          </a:xfrm>
          <a:prstGeom prst="rect">
            <a:avLst/>
          </a:prstGeom>
          <a:ln w="127000" cap="sq">
            <a:noFill/>
            <a:miter lim="800000"/>
          </a:ln>
          <a:effectLst>
            <a:outerShdw blurRad="57150" dist="50800" dir="2700000" algn="tl" rotWithShape="0">
              <a:srgbClr val="000000">
                <a:alpha val="40000"/>
              </a:srgbClr>
            </a:outerShdw>
          </a:effectLst>
        </p:spPr>
      </p:pic>
      <p:pic>
        <p:nvPicPr>
          <p:cNvPr id="34" name="Picture 3" descr="E:\videos\imgsVideo\comp1.png"/>
          <p:cNvPicPr>
            <a:picLocks noChangeAspect="1" noChangeArrowheads="1"/>
          </p:cNvPicPr>
          <p:nvPr/>
        </p:nvPicPr>
        <p:blipFill>
          <a:blip r:embed="rId23" cstate="screen"/>
          <a:srcRect/>
          <a:stretch>
            <a:fillRect/>
          </a:stretch>
        </p:blipFill>
        <p:spPr bwMode="auto">
          <a:xfrm>
            <a:off x="4572000" y="3505200"/>
            <a:ext cx="815238" cy="539496"/>
          </a:xfrm>
          <a:prstGeom prst="rect">
            <a:avLst/>
          </a:prstGeom>
          <a:ln w="127000" cap="sq">
            <a:noFill/>
            <a:miter lim="800000"/>
          </a:ln>
          <a:effectLst>
            <a:outerShdw blurRad="57150" dist="50800" dir="2700000" algn="tl" rotWithShape="0">
              <a:srgbClr val="000000">
                <a:alpha val="4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10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600"/>
                            </p:stCondLst>
                            <p:childTnLst>
                              <p:par>
                                <p:cTn id="12" presetID="1" presetClass="entr" presetSubtype="0" fill="hold" nodeType="afterEffect">
                                  <p:stCondLst>
                                    <p:cond delay="1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700"/>
                            </p:stCondLst>
                            <p:childTnLst>
                              <p:par>
                                <p:cTn id="15" presetID="1" presetClass="entr" presetSubtype="0" fill="hold" nodeType="afterEffect">
                                  <p:stCondLst>
                                    <p:cond delay="1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800"/>
                            </p:stCondLst>
                            <p:childTnLst>
                              <p:par>
                                <p:cTn id="18" presetID="1" presetClass="entr" presetSubtype="0" fill="hold" nodeType="afterEffect">
                                  <p:stCondLst>
                                    <p:cond delay="10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nodeType="afterEffect">
                                  <p:stCondLst>
                                    <p:cond delay="1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100"/>
                                  </p:stCondLst>
                                  <p:childTnLst>
                                    <p:set>
                                      <p:cBhvr>
                                        <p:cTn id="25" dur="1" fill="hold">
                                          <p:stCondLst>
                                            <p:cond delay="0"/>
                                          </p:stCondLst>
                                        </p:cTn>
                                        <p:tgtEl>
                                          <p:spTgt spid="20"/>
                                        </p:tgtEl>
                                        <p:attrNameLst>
                                          <p:attrName>style.visibility</p:attrName>
                                        </p:attrNameLst>
                                      </p:cBhvr>
                                      <p:to>
                                        <p:strVal val="visible"/>
                                      </p:to>
                                    </p:set>
                                  </p:childTnLst>
                                </p:cTn>
                              </p:par>
                            </p:childTnLst>
                          </p:cTn>
                        </p:par>
                        <p:par>
                          <p:cTn id="26" fill="hold">
                            <p:stCondLst>
                              <p:cond delay="1100"/>
                            </p:stCondLst>
                            <p:childTnLst>
                              <p:par>
                                <p:cTn id="27" presetID="1" presetClass="entr" presetSubtype="0" fill="hold" nodeType="afterEffect">
                                  <p:stCondLst>
                                    <p:cond delay="100"/>
                                  </p:stCondLst>
                                  <p:childTnLst>
                                    <p:set>
                                      <p:cBhvr>
                                        <p:cTn id="28" dur="1" fill="hold">
                                          <p:stCondLst>
                                            <p:cond delay="0"/>
                                          </p:stCondLst>
                                        </p:cTn>
                                        <p:tgtEl>
                                          <p:spTgt spid="21"/>
                                        </p:tgtEl>
                                        <p:attrNameLst>
                                          <p:attrName>style.visibility</p:attrName>
                                        </p:attrNameLst>
                                      </p:cBhvr>
                                      <p:to>
                                        <p:strVal val="visible"/>
                                      </p:to>
                                    </p:set>
                                  </p:childTnLst>
                                </p:cTn>
                              </p:par>
                            </p:childTnLst>
                          </p:cTn>
                        </p:par>
                        <p:par>
                          <p:cTn id="29" fill="hold">
                            <p:stCondLst>
                              <p:cond delay="1200"/>
                            </p:stCondLst>
                            <p:childTnLst>
                              <p:par>
                                <p:cTn id="30" presetID="1" presetClass="entr" presetSubtype="0" fill="hold" nodeType="afterEffect">
                                  <p:stCondLst>
                                    <p:cond delay="100"/>
                                  </p:stCondLst>
                                  <p:childTnLst>
                                    <p:set>
                                      <p:cBhvr>
                                        <p:cTn id="31" dur="1" fill="hold">
                                          <p:stCondLst>
                                            <p:cond delay="0"/>
                                          </p:stCondLst>
                                        </p:cTn>
                                        <p:tgtEl>
                                          <p:spTgt spid="22"/>
                                        </p:tgtEl>
                                        <p:attrNameLst>
                                          <p:attrName>style.visibility</p:attrName>
                                        </p:attrNameLst>
                                      </p:cBhvr>
                                      <p:to>
                                        <p:strVal val="visible"/>
                                      </p:to>
                                    </p:set>
                                  </p:childTnLst>
                                </p:cTn>
                              </p:par>
                            </p:childTnLst>
                          </p:cTn>
                        </p:par>
                        <p:par>
                          <p:cTn id="32" fill="hold">
                            <p:stCondLst>
                              <p:cond delay="1300"/>
                            </p:stCondLst>
                            <p:childTnLst>
                              <p:par>
                                <p:cTn id="33" presetID="1" presetClass="entr" presetSubtype="0" fill="hold" nodeType="afterEffect">
                                  <p:stCondLst>
                                    <p:cond delay="10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1400"/>
                            </p:stCondLst>
                            <p:childTnLst>
                              <p:par>
                                <p:cTn id="36" presetID="1" presetClass="entr" presetSubtype="0" fill="hold" nodeType="afterEffect">
                                  <p:stCondLst>
                                    <p:cond delay="100"/>
                                  </p:stCondLst>
                                  <p:childTnLst>
                                    <p:set>
                                      <p:cBhvr>
                                        <p:cTn id="37" dur="1" fill="hold">
                                          <p:stCondLst>
                                            <p:cond delay="0"/>
                                          </p:stCondLst>
                                        </p:cTn>
                                        <p:tgtEl>
                                          <p:spTgt spid="24"/>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nodeType="afterEffect">
                                  <p:stCondLst>
                                    <p:cond delay="100"/>
                                  </p:stCondLst>
                                  <p:childTnLst>
                                    <p:set>
                                      <p:cBhvr>
                                        <p:cTn id="40" dur="1" fill="hold">
                                          <p:stCondLst>
                                            <p:cond delay="0"/>
                                          </p:stCondLst>
                                        </p:cTn>
                                        <p:tgtEl>
                                          <p:spTgt spid="25"/>
                                        </p:tgtEl>
                                        <p:attrNameLst>
                                          <p:attrName>style.visibility</p:attrName>
                                        </p:attrNameLst>
                                      </p:cBhvr>
                                      <p:to>
                                        <p:strVal val="visible"/>
                                      </p:to>
                                    </p:set>
                                  </p:childTnLst>
                                </p:cTn>
                              </p:par>
                            </p:childTnLst>
                          </p:cTn>
                        </p:par>
                        <p:par>
                          <p:cTn id="41" fill="hold">
                            <p:stCondLst>
                              <p:cond delay="1600"/>
                            </p:stCondLst>
                            <p:childTnLst>
                              <p:par>
                                <p:cTn id="42" presetID="1" presetClass="entr" presetSubtype="0" fill="hold" nodeType="afterEffect">
                                  <p:stCondLst>
                                    <p:cond delay="1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1700"/>
                            </p:stCondLst>
                            <p:childTnLst>
                              <p:par>
                                <p:cTn id="45" presetID="1" presetClass="entr" presetSubtype="0" fill="hold" nodeType="afterEffect">
                                  <p:stCondLst>
                                    <p:cond delay="100"/>
                                  </p:stCondLst>
                                  <p:childTnLst>
                                    <p:set>
                                      <p:cBhvr>
                                        <p:cTn id="46" dur="1" fill="hold">
                                          <p:stCondLst>
                                            <p:cond delay="0"/>
                                          </p:stCondLst>
                                        </p:cTn>
                                        <p:tgtEl>
                                          <p:spTgt spid="27"/>
                                        </p:tgtEl>
                                        <p:attrNameLst>
                                          <p:attrName>style.visibility</p:attrName>
                                        </p:attrNameLst>
                                      </p:cBhvr>
                                      <p:to>
                                        <p:strVal val="visible"/>
                                      </p:to>
                                    </p:set>
                                  </p:childTnLst>
                                </p:cTn>
                              </p:par>
                            </p:childTnLst>
                          </p:cTn>
                        </p:par>
                        <p:par>
                          <p:cTn id="47" fill="hold">
                            <p:stCondLst>
                              <p:cond delay="1800"/>
                            </p:stCondLst>
                            <p:childTnLst>
                              <p:par>
                                <p:cTn id="48" presetID="1" presetClass="entr" presetSubtype="0" fill="hold" nodeType="afterEffect">
                                  <p:stCondLst>
                                    <p:cond delay="100"/>
                                  </p:stCondLst>
                                  <p:childTnLst>
                                    <p:set>
                                      <p:cBhvr>
                                        <p:cTn id="49" dur="1" fill="hold">
                                          <p:stCondLst>
                                            <p:cond delay="0"/>
                                          </p:stCondLst>
                                        </p:cTn>
                                        <p:tgtEl>
                                          <p:spTgt spid="28"/>
                                        </p:tgtEl>
                                        <p:attrNameLst>
                                          <p:attrName>style.visibility</p:attrName>
                                        </p:attrNameLst>
                                      </p:cBhvr>
                                      <p:to>
                                        <p:strVal val="visible"/>
                                      </p:to>
                                    </p:set>
                                  </p:childTnLst>
                                </p:cTn>
                              </p:par>
                            </p:childTnLst>
                          </p:cTn>
                        </p:par>
                        <p:par>
                          <p:cTn id="50" fill="hold">
                            <p:stCondLst>
                              <p:cond delay="1900"/>
                            </p:stCondLst>
                            <p:childTnLst>
                              <p:par>
                                <p:cTn id="51" presetID="1" presetClass="entr" presetSubtype="0" fill="hold" nodeType="afterEffect">
                                  <p:stCondLst>
                                    <p:cond delay="100"/>
                                  </p:stCondLst>
                                  <p:childTnLst>
                                    <p:set>
                                      <p:cBhvr>
                                        <p:cTn id="52" dur="1" fill="hold">
                                          <p:stCondLst>
                                            <p:cond delay="0"/>
                                          </p:stCondLst>
                                        </p:cTn>
                                        <p:tgtEl>
                                          <p:spTgt spid="29"/>
                                        </p:tgtEl>
                                        <p:attrNameLst>
                                          <p:attrName>style.visibility</p:attrName>
                                        </p:attrNameLst>
                                      </p:cBhvr>
                                      <p:to>
                                        <p:strVal val="visible"/>
                                      </p:to>
                                    </p:set>
                                  </p:childTnLst>
                                </p:cTn>
                              </p:par>
                            </p:childTnLst>
                          </p:cTn>
                        </p:par>
                        <p:par>
                          <p:cTn id="53" fill="hold">
                            <p:stCondLst>
                              <p:cond delay="2000"/>
                            </p:stCondLst>
                            <p:childTnLst>
                              <p:par>
                                <p:cTn id="54" presetID="1" presetClass="entr" presetSubtype="0" fill="hold" nodeType="afterEffect">
                                  <p:stCondLst>
                                    <p:cond delay="100"/>
                                  </p:stCondLst>
                                  <p:childTnLst>
                                    <p:set>
                                      <p:cBhvr>
                                        <p:cTn id="55" dur="1" fill="hold">
                                          <p:stCondLst>
                                            <p:cond delay="0"/>
                                          </p:stCondLst>
                                        </p:cTn>
                                        <p:tgtEl>
                                          <p:spTgt spid="30"/>
                                        </p:tgtEl>
                                        <p:attrNameLst>
                                          <p:attrName>style.visibility</p:attrName>
                                        </p:attrNameLst>
                                      </p:cBhvr>
                                      <p:to>
                                        <p:strVal val="visible"/>
                                      </p:to>
                                    </p:set>
                                  </p:childTnLst>
                                </p:cTn>
                              </p:par>
                            </p:childTnLst>
                          </p:cTn>
                        </p:par>
                        <p:par>
                          <p:cTn id="56" fill="hold">
                            <p:stCondLst>
                              <p:cond delay="2100"/>
                            </p:stCondLst>
                            <p:childTnLst>
                              <p:par>
                                <p:cTn id="57" presetID="1" presetClass="entr" presetSubtype="0" fill="hold" nodeType="afterEffect">
                                  <p:stCondLst>
                                    <p:cond delay="100"/>
                                  </p:stCondLst>
                                  <p:childTnLst>
                                    <p:set>
                                      <p:cBhvr>
                                        <p:cTn id="58" dur="1" fill="hold">
                                          <p:stCondLst>
                                            <p:cond delay="0"/>
                                          </p:stCondLst>
                                        </p:cTn>
                                        <p:tgtEl>
                                          <p:spTgt spid="31"/>
                                        </p:tgtEl>
                                        <p:attrNameLst>
                                          <p:attrName>style.visibility</p:attrName>
                                        </p:attrNameLst>
                                      </p:cBhvr>
                                      <p:to>
                                        <p:strVal val="visible"/>
                                      </p:to>
                                    </p:set>
                                  </p:childTnLst>
                                </p:cTn>
                              </p:par>
                            </p:childTnLst>
                          </p:cTn>
                        </p:par>
                        <p:par>
                          <p:cTn id="59" fill="hold">
                            <p:stCondLst>
                              <p:cond delay="2200"/>
                            </p:stCondLst>
                            <p:childTnLst>
                              <p:par>
                                <p:cTn id="60" presetID="1" presetClass="entr" presetSubtype="0" fill="hold" nodeType="afterEffect">
                                  <p:stCondLst>
                                    <p:cond delay="100"/>
                                  </p:stCondLst>
                                  <p:childTnLst>
                                    <p:set>
                                      <p:cBhvr>
                                        <p:cTn id="61" dur="1" fill="hold">
                                          <p:stCondLst>
                                            <p:cond delay="0"/>
                                          </p:stCondLst>
                                        </p:cTn>
                                        <p:tgtEl>
                                          <p:spTgt spid="32"/>
                                        </p:tgtEl>
                                        <p:attrNameLst>
                                          <p:attrName>style.visibility</p:attrName>
                                        </p:attrNameLst>
                                      </p:cBhvr>
                                      <p:to>
                                        <p:strVal val="visible"/>
                                      </p:to>
                                    </p:set>
                                  </p:childTnLst>
                                </p:cTn>
                              </p:par>
                            </p:childTnLst>
                          </p:cTn>
                        </p:par>
                        <p:par>
                          <p:cTn id="62" fill="hold">
                            <p:stCondLst>
                              <p:cond delay="2300"/>
                            </p:stCondLst>
                            <p:childTnLst>
                              <p:par>
                                <p:cTn id="63" presetID="1" presetClass="entr" presetSubtype="0" fill="hold" nodeType="afterEffect">
                                  <p:stCondLst>
                                    <p:cond delay="10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p:stCondLst>
                              <p:cond delay="2400"/>
                            </p:stCondLst>
                            <p:childTnLst>
                              <p:par>
                                <p:cTn id="66" presetID="1" presetClass="entr" presetSubtype="0" fill="hold" nodeType="afterEffect">
                                  <p:stCondLst>
                                    <p:cond delay="10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Unique?</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25</a:t>
            </a:fld>
            <a:endParaRPr lang="en-US"/>
          </a:p>
        </p:txBody>
      </p:sp>
      <p:pic>
        <p:nvPicPr>
          <p:cNvPr id="5" name="Picture 14" descr="C:\Users\AbHi\Desktop\synthetic\img_8.jpg"/>
          <p:cNvPicPr>
            <a:picLocks noChangeAspect="1" noChangeArrowheads="1"/>
          </p:cNvPicPr>
          <p:nvPr/>
        </p:nvPicPr>
        <p:blipFill>
          <a:blip r:embed="rId3" cstate="screen"/>
          <a:srcRect/>
          <a:stretch>
            <a:fillRect/>
          </a:stretch>
        </p:blipFill>
        <p:spPr bwMode="auto">
          <a:xfrm>
            <a:off x="3505200" y="2286000"/>
            <a:ext cx="1901952" cy="190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Unique given this World?</a:t>
            </a:r>
            <a:endParaRPr lang="en-US" sz="3600"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26</a:t>
            </a:fld>
            <a:endParaRPr lang="en-US"/>
          </a:p>
        </p:txBody>
      </p:sp>
      <p:pic>
        <p:nvPicPr>
          <p:cNvPr id="5" name="Picture 19" descr="C:\Users\AbHi\Desktop\bg\bg-1.jpg"/>
          <p:cNvPicPr>
            <a:picLocks noChangeAspect="1" noChangeArrowheads="1"/>
          </p:cNvPicPr>
          <p:nvPr/>
        </p:nvPicPr>
        <p:blipFill>
          <a:blip r:embed="rId3" cstate="screen"/>
          <a:srcRect/>
          <a:stretch>
            <a:fillRect/>
          </a:stretch>
        </p:blipFill>
        <p:spPr bwMode="auto">
          <a:xfrm>
            <a:off x="4419600" y="182880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6" name="Picture 20" descr="C:\Users\AbHi\Desktop\bg\bg-51.jpg"/>
          <p:cNvPicPr>
            <a:picLocks noChangeAspect="1" noChangeArrowheads="1"/>
          </p:cNvPicPr>
          <p:nvPr/>
        </p:nvPicPr>
        <p:blipFill>
          <a:blip r:embed="rId4" cstate="screen"/>
          <a:srcRect/>
          <a:stretch>
            <a:fillRect/>
          </a:stretch>
        </p:blipFill>
        <p:spPr bwMode="auto">
          <a:xfrm>
            <a:off x="5791200" y="213360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21" descr="C:\Users\AbHi\Desktop\bg\bg-101.jpg"/>
          <p:cNvPicPr>
            <a:picLocks noChangeAspect="1" noChangeArrowheads="1"/>
          </p:cNvPicPr>
          <p:nvPr/>
        </p:nvPicPr>
        <p:blipFill>
          <a:blip r:embed="rId5" cstate="screen"/>
          <a:srcRect/>
          <a:stretch>
            <a:fillRect/>
          </a:stretch>
        </p:blipFill>
        <p:spPr bwMode="auto">
          <a:xfrm>
            <a:off x="7696200" y="236220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22" descr="C:\Users\AbHi\Desktop\bg\bg-151.jpg"/>
          <p:cNvPicPr>
            <a:picLocks noChangeAspect="1" noChangeArrowheads="1"/>
          </p:cNvPicPr>
          <p:nvPr/>
        </p:nvPicPr>
        <p:blipFill>
          <a:blip r:embed="rId6" cstate="screen"/>
          <a:srcRect/>
          <a:stretch>
            <a:fillRect/>
          </a:stretch>
        </p:blipFill>
        <p:spPr bwMode="auto">
          <a:xfrm>
            <a:off x="4495800" y="312420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23" descr="C:\Users\AbHi\Desktop\bg\bg-201.jpg"/>
          <p:cNvPicPr>
            <a:picLocks noChangeAspect="1" noChangeArrowheads="1"/>
          </p:cNvPicPr>
          <p:nvPr/>
        </p:nvPicPr>
        <p:blipFill>
          <a:blip r:embed="rId7" cstate="screen"/>
          <a:srcRect/>
          <a:stretch>
            <a:fillRect/>
          </a:stretch>
        </p:blipFill>
        <p:spPr bwMode="auto">
          <a:xfrm>
            <a:off x="7696200" y="37642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 name="Picture 24" descr="C:\Users\AbHi\Desktop\bg\bg-251.jpg"/>
          <p:cNvPicPr>
            <a:picLocks noChangeAspect="1" noChangeArrowheads="1"/>
          </p:cNvPicPr>
          <p:nvPr/>
        </p:nvPicPr>
        <p:blipFill>
          <a:blip r:embed="rId8" cstate="screen"/>
          <a:srcRect/>
          <a:stretch>
            <a:fillRect/>
          </a:stretch>
        </p:blipFill>
        <p:spPr bwMode="auto">
          <a:xfrm>
            <a:off x="7848600" y="52120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1" name="Picture 25" descr="C:\Users\AbHi\Desktop\bg\bg-301.jpg"/>
          <p:cNvPicPr>
            <a:picLocks noChangeAspect="1" noChangeArrowheads="1"/>
          </p:cNvPicPr>
          <p:nvPr/>
        </p:nvPicPr>
        <p:blipFill>
          <a:blip r:embed="rId9" cstate="screen"/>
          <a:srcRect/>
          <a:stretch>
            <a:fillRect/>
          </a:stretch>
        </p:blipFill>
        <p:spPr bwMode="auto">
          <a:xfrm>
            <a:off x="5334000" y="50596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2" name="Picture 26" descr="C:\Users\AbHi\Desktop\bg\bg-351.jpg"/>
          <p:cNvPicPr>
            <a:picLocks noChangeAspect="1" noChangeArrowheads="1"/>
          </p:cNvPicPr>
          <p:nvPr/>
        </p:nvPicPr>
        <p:blipFill>
          <a:blip r:embed="rId10" cstate="screen"/>
          <a:srcRect/>
          <a:stretch>
            <a:fillRect/>
          </a:stretch>
        </p:blipFill>
        <p:spPr bwMode="auto">
          <a:xfrm>
            <a:off x="4038600" y="52882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3" name="Picture 27" descr="C:\Users\AbHi\Desktop\bg\bg-401.jpg"/>
          <p:cNvPicPr>
            <a:picLocks noChangeAspect="1" noChangeArrowheads="1"/>
          </p:cNvPicPr>
          <p:nvPr/>
        </p:nvPicPr>
        <p:blipFill>
          <a:blip r:embed="rId11" cstate="screen"/>
          <a:srcRect/>
          <a:stretch>
            <a:fillRect/>
          </a:stretch>
        </p:blipFill>
        <p:spPr bwMode="auto">
          <a:xfrm>
            <a:off x="6629400" y="320040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4" name="Picture 28" descr="C:\Users\AbHi\Desktop\bg\bg-451.jpg"/>
          <p:cNvPicPr>
            <a:picLocks noChangeAspect="1" noChangeArrowheads="1"/>
          </p:cNvPicPr>
          <p:nvPr/>
        </p:nvPicPr>
        <p:blipFill>
          <a:blip r:embed="rId12" cstate="screen"/>
          <a:srcRect/>
          <a:stretch>
            <a:fillRect/>
          </a:stretch>
        </p:blipFill>
        <p:spPr bwMode="auto">
          <a:xfrm>
            <a:off x="4343400" y="43738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5" name="Picture 29" descr="C:\Users\AbHi\Desktop\bg\bg-501.jpg"/>
          <p:cNvPicPr>
            <a:picLocks noChangeAspect="1" noChangeArrowheads="1"/>
          </p:cNvPicPr>
          <p:nvPr/>
        </p:nvPicPr>
        <p:blipFill>
          <a:blip r:embed="rId13" cstate="screen"/>
          <a:srcRect/>
          <a:stretch>
            <a:fillRect/>
          </a:stretch>
        </p:blipFill>
        <p:spPr bwMode="auto">
          <a:xfrm>
            <a:off x="5638800" y="37642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6" name="Picture 30" descr="C:\Users\AbHi\Desktop\bg\bg-551.jpg"/>
          <p:cNvPicPr>
            <a:picLocks noChangeAspect="1" noChangeArrowheads="1"/>
          </p:cNvPicPr>
          <p:nvPr/>
        </p:nvPicPr>
        <p:blipFill>
          <a:blip r:embed="rId14" cstate="screen"/>
          <a:srcRect/>
          <a:stretch>
            <a:fillRect/>
          </a:stretch>
        </p:blipFill>
        <p:spPr bwMode="auto">
          <a:xfrm>
            <a:off x="6629400" y="4678680"/>
            <a:ext cx="731520" cy="7315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cxnSp>
        <p:nvCxnSpPr>
          <p:cNvPr id="17" name="Straight Connector 16"/>
          <p:cNvCxnSpPr/>
          <p:nvPr/>
        </p:nvCxnSpPr>
        <p:spPr>
          <a:xfrm>
            <a:off x="3429000" y="1143000"/>
            <a:ext cx="0" cy="5715000"/>
          </a:xfrm>
          <a:prstGeom prst="line">
            <a:avLst/>
          </a:prstGeom>
          <a:ln w="38100">
            <a:prstDash val="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44632" y="1519535"/>
            <a:ext cx="2570768" cy="461665"/>
          </a:xfrm>
          <a:prstGeom prst="rect">
            <a:avLst/>
          </a:prstGeom>
          <a:noFill/>
        </p:spPr>
        <p:txBody>
          <a:bodyPr wrap="none" rtlCol="0">
            <a:spAutoFit/>
          </a:bodyPr>
          <a:lstStyle/>
          <a:p>
            <a:r>
              <a:rPr lang="en-US" sz="2400" b="1" dirty="0" smtClean="0"/>
              <a:t>World of Images</a:t>
            </a:r>
            <a:endParaRPr lang="en-US" sz="2400" b="1" dirty="0"/>
          </a:p>
        </p:txBody>
      </p:sp>
      <p:grpSp>
        <p:nvGrpSpPr>
          <p:cNvPr id="24" name="Group 23"/>
          <p:cNvGrpSpPr/>
          <p:nvPr/>
        </p:nvGrpSpPr>
        <p:grpSpPr>
          <a:xfrm flipH="1">
            <a:off x="6629400" y="5715000"/>
            <a:ext cx="731520" cy="731520"/>
            <a:chOff x="0" y="2438400"/>
            <a:chExt cx="1143000" cy="1143000"/>
          </a:xfrm>
        </p:grpSpPr>
        <p:pic>
          <p:nvPicPr>
            <p:cNvPr id="25" name="Picture 14" descr="C:\Users\AbHi\Desktop\synthetic\img_8.jpg"/>
            <p:cNvPicPr>
              <a:picLocks noChangeAspect="1" noChangeArrowheads="1"/>
            </p:cNvPicPr>
            <p:nvPr/>
          </p:nvPicPr>
          <p:blipFill>
            <a:blip r:embed="rId15" cstate="screen"/>
            <a:srcRect/>
            <a:stretch>
              <a:fillRect/>
            </a:stretch>
          </p:blipFill>
          <p:spPr bwMode="auto">
            <a:xfrm>
              <a:off x="0" y="2438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a:xfrm>
              <a:off x="533400" y="28194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14" descr="C:\Users\AbHi\Desktop\synthetic\img_8.jpg"/>
          <p:cNvPicPr>
            <a:picLocks noChangeAspect="1" noChangeArrowheads="1"/>
          </p:cNvPicPr>
          <p:nvPr/>
        </p:nvPicPr>
        <p:blipFill>
          <a:blip r:embed="rId16" cstate="screen"/>
          <a:srcRect/>
          <a:stretch>
            <a:fillRect/>
          </a:stretch>
        </p:blipFill>
        <p:spPr bwMode="auto">
          <a:xfrm>
            <a:off x="838200" y="2667000"/>
            <a:ext cx="1901952" cy="190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flipH="1" flipV="1">
            <a:off x="1600200" y="3810000"/>
            <a:ext cx="1143000" cy="1143000"/>
            <a:chOff x="-1600200" y="3581400"/>
            <a:chExt cx="1143000" cy="1143000"/>
          </a:xfrm>
        </p:grpSpPr>
        <p:pic>
          <p:nvPicPr>
            <p:cNvPr id="4" name="Picture 6" descr="E:\local_git_repo\a_codes\data\syn_data\im3.jpg"/>
            <p:cNvPicPr>
              <a:picLocks noChangeAspect="1" noChangeArrowheads="1"/>
            </p:cNvPicPr>
            <p:nvPr/>
          </p:nvPicPr>
          <p:blipFill>
            <a:blip r:embed="rId3" cstate="screen"/>
            <a:srcRect/>
            <a:stretch>
              <a:fillRect/>
            </a:stretch>
          </p:blipFill>
          <p:spPr bwMode="auto">
            <a:xfrm>
              <a:off x="-1600200" y="3581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Rectangle 26"/>
            <p:cNvSpPr/>
            <p:nvPr/>
          </p:nvSpPr>
          <p:spPr>
            <a:xfrm>
              <a:off x="-1447800" y="38100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752600" y="4876800"/>
            <a:ext cx="1143000" cy="1143000"/>
            <a:chOff x="1447800" y="1676400"/>
            <a:chExt cx="1143000" cy="1143000"/>
          </a:xfrm>
        </p:grpSpPr>
        <p:pic>
          <p:nvPicPr>
            <p:cNvPr id="5" name="Picture 6" descr="E:\local_git_repo\a_codes\data\syn_data\im3.jpg"/>
            <p:cNvPicPr>
              <a:picLocks noChangeAspect="1" noChangeArrowheads="1"/>
            </p:cNvPicPr>
            <p:nvPr/>
          </p:nvPicPr>
          <p:blipFill>
            <a:blip r:embed="rId3" cstate="screen"/>
            <a:srcRect/>
            <a:stretch>
              <a:fillRect/>
            </a:stretch>
          </p:blipFill>
          <p:spPr bwMode="auto">
            <a:xfrm>
              <a:off x="1447800" y="1676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a:xfrm>
              <a:off x="1676400" y="18288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Support Vector Machine (SVM)</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27</a:t>
            </a:fld>
            <a:endParaRPr lang="en-US"/>
          </a:p>
        </p:txBody>
      </p:sp>
      <p:sp>
        <p:nvSpPr>
          <p:cNvPr id="9" name="Rectangle 8"/>
          <p:cNvSpPr/>
          <p:nvPr/>
        </p:nvSpPr>
        <p:spPr>
          <a:xfrm>
            <a:off x="0" y="6534835"/>
            <a:ext cx="9144000" cy="323165"/>
          </a:xfrm>
          <a:prstGeom prst="rect">
            <a:avLst/>
          </a:prstGeom>
        </p:spPr>
        <p:txBody>
          <a:bodyPr wrap="square">
            <a:spAutoFit/>
          </a:bodyPr>
          <a:lstStyle/>
          <a:p>
            <a:r>
              <a:rPr lang="en-US" sz="1500" dirty="0" smtClean="0">
                <a:latin typeface="+mj-lt"/>
              </a:rPr>
              <a:t>[Cortes and </a:t>
            </a:r>
            <a:r>
              <a:rPr lang="en-US" sz="1500" dirty="0" err="1" smtClean="0">
                <a:latin typeface="+mj-lt"/>
              </a:rPr>
              <a:t>Vapnik</a:t>
            </a:r>
            <a:r>
              <a:rPr lang="en-US" sz="1500" dirty="0" smtClean="0">
                <a:latin typeface="+mj-lt"/>
              </a:rPr>
              <a:t>, Machine Learning, 1995]</a:t>
            </a:r>
            <a:endParaRPr lang="en-US" sz="1500" dirty="0">
              <a:latin typeface="+mj-lt"/>
            </a:endParaRPr>
          </a:p>
        </p:txBody>
      </p:sp>
      <p:sp>
        <p:nvSpPr>
          <p:cNvPr id="10" name="TextBox 9"/>
          <p:cNvSpPr txBox="1"/>
          <p:nvPr/>
        </p:nvSpPr>
        <p:spPr>
          <a:xfrm>
            <a:off x="3429000" y="5867400"/>
            <a:ext cx="436338" cy="323165"/>
          </a:xfrm>
          <a:prstGeom prst="rect">
            <a:avLst/>
          </a:prstGeom>
          <a:noFill/>
        </p:spPr>
        <p:txBody>
          <a:bodyPr wrap="none" rtlCol="0">
            <a:spAutoFit/>
          </a:bodyPr>
          <a:lstStyle/>
          <a:p>
            <a:r>
              <a:rPr lang="en-US" sz="1500" b="1" dirty="0" smtClean="0">
                <a:latin typeface="+mj-lt"/>
              </a:rPr>
              <a:t>W</a:t>
            </a:r>
            <a:r>
              <a:rPr lang="en-US" sz="1500" b="1" baseline="-25000" dirty="0">
                <a:latin typeface="+mj-lt"/>
              </a:rPr>
              <a:t>1</a:t>
            </a:r>
            <a:endParaRPr lang="en-US" sz="1500" b="1" dirty="0" smtClean="0">
              <a:latin typeface="+mj-lt"/>
            </a:endParaRPr>
          </a:p>
        </p:txBody>
      </p:sp>
      <p:cxnSp>
        <p:nvCxnSpPr>
          <p:cNvPr id="11" name="Straight Connector 10"/>
          <p:cNvCxnSpPr/>
          <p:nvPr/>
        </p:nvCxnSpPr>
        <p:spPr>
          <a:xfrm flipH="1">
            <a:off x="3886200" y="1219200"/>
            <a:ext cx="990600" cy="5029200"/>
          </a:xfrm>
          <a:prstGeom prst="line">
            <a:avLst/>
          </a:prstGeom>
          <a:ln w="38100">
            <a:prstDash val="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2" name="Picture 19" descr="C:\Users\AbHi\Desktop\bg\bg-1.jpg"/>
          <p:cNvPicPr>
            <a:picLocks noChangeAspect="1" noChangeArrowheads="1"/>
          </p:cNvPicPr>
          <p:nvPr/>
        </p:nvPicPr>
        <p:blipFill>
          <a:blip r:embed="rId4" cstate="screen"/>
          <a:srcRect/>
          <a:stretch>
            <a:fillRect/>
          </a:stretch>
        </p:blipFill>
        <p:spPr bwMode="auto">
          <a:xfrm>
            <a:off x="4876800" y="44958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2" descr="C:\Users\AbHi\Desktop\bg\bg-151.jpg"/>
          <p:cNvPicPr>
            <a:picLocks noChangeAspect="1" noChangeArrowheads="1"/>
          </p:cNvPicPr>
          <p:nvPr/>
        </p:nvPicPr>
        <p:blipFill>
          <a:blip r:embed="rId5" cstate="screen"/>
          <a:srcRect/>
          <a:stretch>
            <a:fillRect/>
          </a:stretch>
        </p:blipFill>
        <p:spPr bwMode="auto">
          <a:xfrm>
            <a:off x="5638800" y="16002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23" descr="C:\Users\AbHi\Desktop\bg\bg-201.jpg"/>
          <p:cNvPicPr>
            <a:picLocks noChangeAspect="1" noChangeArrowheads="1"/>
          </p:cNvPicPr>
          <p:nvPr/>
        </p:nvPicPr>
        <p:blipFill>
          <a:blip r:embed="rId6" cstate="screen"/>
          <a:srcRect/>
          <a:stretch>
            <a:fillRect/>
          </a:stretch>
        </p:blipFill>
        <p:spPr bwMode="auto">
          <a:xfrm>
            <a:off x="7239000" y="23622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24" descr="C:\Users\AbHi\Desktop\bg\bg-251.jpg"/>
          <p:cNvPicPr>
            <a:picLocks noChangeAspect="1" noChangeArrowheads="1"/>
          </p:cNvPicPr>
          <p:nvPr/>
        </p:nvPicPr>
        <p:blipFill>
          <a:blip r:embed="rId7" cstate="screen"/>
          <a:srcRect/>
          <a:stretch>
            <a:fillRect/>
          </a:stretch>
        </p:blipFill>
        <p:spPr bwMode="auto">
          <a:xfrm>
            <a:off x="7772400" y="3581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5" descr="C:\Users\AbHi\Desktop\bg\bg-301.jpg"/>
          <p:cNvPicPr>
            <a:picLocks noChangeAspect="1" noChangeArrowheads="1"/>
          </p:cNvPicPr>
          <p:nvPr/>
        </p:nvPicPr>
        <p:blipFill>
          <a:blip r:embed="rId8" cstate="screen"/>
          <a:srcRect/>
          <a:stretch>
            <a:fillRect/>
          </a:stretch>
        </p:blipFill>
        <p:spPr bwMode="auto">
          <a:xfrm>
            <a:off x="6248400" y="51816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6" descr="C:\Users\AbHi\Desktop\bg\bg-351.jpg"/>
          <p:cNvPicPr>
            <a:picLocks noChangeAspect="1" noChangeArrowheads="1"/>
          </p:cNvPicPr>
          <p:nvPr/>
        </p:nvPicPr>
        <p:blipFill>
          <a:blip r:embed="rId9" cstate="screen"/>
          <a:srcRect/>
          <a:stretch>
            <a:fillRect/>
          </a:stretch>
        </p:blipFill>
        <p:spPr bwMode="auto">
          <a:xfrm>
            <a:off x="5486400" y="3200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8" descr="C:\Users\AbHi\Desktop\bg\bg-451.jpg"/>
          <p:cNvPicPr>
            <a:picLocks noChangeAspect="1" noChangeArrowheads="1"/>
          </p:cNvPicPr>
          <p:nvPr/>
        </p:nvPicPr>
        <p:blipFill>
          <a:blip r:embed="rId10" cstate="screen"/>
          <a:srcRect/>
          <a:stretch>
            <a:fillRect/>
          </a:stretch>
        </p:blipFill>
        <p:spPr bwMode="auto">
          <a:xfrm>
            <a:off x="6553200" y="26670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30" descr="C:\Users\AbHi\Desktop\bg\bg-551.jpg"/>
          <p:cNvPicPr>
            <a:picLocks noChangeAspect="1" noChangeArrowheads="1"/>
          </p:cNvPicPr>
          <p:nvPr/>
        </p:nvPicPr>
        <p:blipFill>
          <a:blip r:embed="rId11" cstate="screen"/>
          <a:srcRect/>
          <a:stretch>
            <a:fillRect/>
          </a:stretch>
        </p:blipFill>
        <p:spPr bwMode="auto">
          <a:xfrm>
            <a:off x="6553200" y="3962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9" name="Group 28"/>
          <p:cNvGrpSpPr/>
          <p:nvPr/>
        </p:nvGrpSpPr>
        <p:grpSpPr>
          <a:xfrm>
            <a:off x="762000" y="2743200"/>
            <a:ext cx="1143000" cy="1143000"/>
            <a:chOff x="0" y="2438400"/>
            <a:chExt cx="1143000" cy="1143000"/>
          </a:xfrm>
        </p:grpSpPr>
        <p:pic>
          <p:nvPicPr>
            <p:cNvPr id="8" name="Picture 14" descr="C:\Users\AbHi\Desktop\synthetic\img_8.jpg"/>
            <p:cNvPicPr>
              <a:picLocks noChangeAspect="1" noChangeArrowheads="1"/>
            </p:cNvPicPr>
            <p:nvPr/>
          </p:nvPicPr>
          <p:blipFill>
            <a:blip r:embed="rId12" cstate="screen"/>
            <a:srcRect/>
            <a:stretch>
              <a:fillRect/>
            </a:stretch>
          </p:blipFill>
          <p:spPr bwMode="auto">
            <a:xfrm>
              <a:off x="0" y="2438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533400" y="28194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057400" y="2514600"/>
            <a:ext cx="1143000" cy="1143000"/>
            <a:chOff x="685800" y="3962400"/>
            <a:chExt cx="1143000" cy="1143000"/>
          </a:xfrm>
        </p:grpSpPr>
        <p:pic>
          <p:nvPicPr>
            <p:cNvPr id="7" name="Picture 6" descr="E:\local_git_repo\a_codes\data\syn_data\im3.jpg"/>
            <p:cNvPicPr>
              <a:picLocks noChangeAspect="1" noChangeArrowheads="1"/>
            </p:cNvPicPr>
            <p:nvPr/>
          </p:nvPicPr>
          <p:blipFill>
            <a:blip r:embed="rId3" cstate="screen"/>
            <a:srcRect/>
            <a:stretch>
              <a:fillRect/>
            </a:stretch>
          </p:blipFill>
          <p:spPr bwMode="auto">
            <a:xfrm>
              <a:off x="685800" y="3962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angle 27"/>
            <p:cNvSpPr/>
            <p:nvPr/>
          </p:nvSpPr>
          <p:spPr>
            <a:xfrm>
              <a:off x="838200" y="41910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2667000" y="3581400"/>
            <a:ext cx="1143000" cy="1143000"/>
            <a:chOff x="-1143000" y="3276600"/>
            <a:chExt cx="1143000" cy="1143000"/>
          </a:xfrm>
        </p:grpSpPr>
        <p:pic>
          <p:nvPicPr>
            <p:cNvPr id="35" name="Picture 34" descr="E:\local_git_repo\a_codes\data\syn_data\im3.jpg"/>
            <p:cNvPicPr>
              <a:picLocks noChangeAspect="1" noChangeArrowheads="1"/>
            </p:cNvPicPr>
            <p:nvPr/>
          </p:nvPicPr>
          <p:blipFill>
            <a:blip r:embed="rId3" cstate="screen"/>
            <a:srcRect/>
            <a:stretch>
              <a:fillRect/>
            </a:stretch>
          </p:blipFill>
          <p:spPr bwMode="auto">
            <a:xfrm>
              <a:off x="-1143000" y="32766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p:cNvSpPr/>
            <p:nvPr/>
          </p:nvSpPr>
          <p:spPr>
            <a:xfrm>
              <a:off x="-990600" y="3505200"/>
              <a:ext cx="9906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6" descr="E:\local_git_repo\a_codes\data\syn_data\im3.jpg"/>
            <p:cNvPicPr>
              <a:picLocks noChangeAspect="1" noChangeArrowheads="1"/>
            </p:cNvPicPr>
            <p:nvPr/>
          </p:nvPicPr>
          <p:blipFill>
            <a:blip r:embed="rId13" cstate="screen"/>
            <a:srcRect/>
            <a:stretch>
              <a:fillRect/>
            </a:stretch>
          </p:blipFill>
          <p:spPr bwMode="auto">
            <a:xfrm>
              <a:off x="-685800" y="3505200"/>
              <a:ext cx="457200" cy="609600"/>
            </a:xfrm>
            <a:prstGeom prst="rect">
              <a:avLst/>
            </a:prstGeom>
            <a:ln w="38100" cap="sq">
              <a:noFill/>
              <a:prstDash val="solid"/>
              <a:miter lim="800000"/>
            </a:ln>
            <a:effectLst/>
          </p:spPr>
        </p:pic>
      </p:grpSp>
      <p:grpSp>
        <p:nvGrpSpPr>
          <p:cNvPr id="41" name="Group 40"/>
          <p:cNvGrpSpPr/>
          <p:nvPr/>
        </p:nvGrpSpPr>
        <p:grpSpPr>
          <a:xfrm flipV="1">
            <a:off x="762000" y="4191000"/>
            <a:ext cx="1143000" cy="1143000"/>
            <a:chOff x="685800" y="3962400"/>
            <a:chExt cx="1143000" cy="1143000"/>
          </a:xfrm>
        </p:grpSpPr>
        <p:pic>
          <p:nvPicPr>
            <p:cNvPr id="42" name="Picture 41" descr="E:\local_git_repo\a_codes\data\syn_data\im3.jpg"/>
            <p:cNvPicPr>
              <a:picLocks noChangeAspect="1" noChangeArrowheads="1"/>
            </p:cNvPicPr>
            <p:nvPr/>
          </p:nvPicPr>
          <p:blipFill>
            <a:blip r:embed="rId3" cstate="screen"/>
            <a:srcRect/>
            <a:stretch>
              <a:fillRect/>
            </a:stretch>
          </p:blipFill>
          <p:spPr bwMode="auto">
            <a:xfrm>
              <a:off x="685800" y="3962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Rectangle 42"/>
            <p:cNvSpPr/>
            <p:nvPr/>
          </p:nvSpPr>
          <p:spPr>
            <a:xfrm>
              <a:off x="838200" y="41910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16200000">
            <a:off x="2819400" y="1828800"/>
            <a:ext cx="1143000" cy="1143000"/>
            <a:chOff x="685800" y="3962400"/>
            <a:chExt cx="1143000" cy="1143000"/>
          </a:xfrm>
        </p:grpSpPr>
        <p:pic>
          <p:nvPicPr>
            <p:cNvPr id="45" name="Picture 44" descr="E:\local_git_repo\a_codes\data\syn_data\im3.jpg"/>
            <p:cNvPicPr>
              <a:picLocks noChangeAspect="1" noChangeArrowheads="1"/>
            </p:cNvPicPr>
            <p:nvPr/>
          </p:nvPicPr>
          <p:blipFill>
            <a:blip r:embed="rId3" cstate="screen"/>
            <a:srcRect/>
            <a:stretch>
              <a:fillRect/>
            </a:stretch>
          </p:blipFill>
          <p:spPr bwMode="auto">
            <a:xfrm>
              <a:off x="685800" y="3962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6" name="Rectangle 45"/>
            <p:cNvSpPr/>
            <p:nvPr/>
          </p:nvSpPr>
          <p:spPr>
            <a:xfrm>
              <a:off x="838200" y="41910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flipH="1">
            <a:off x="1600200" y="2057400"/>
            <a:ext cx="1143000" cy="1143000"/>
            <a:chOff x="685800" y="3962400"/>
            <a:chExt cx="1143000" cy="1143000"/>
          </a:xfrm>
        </p:grpSpPr>
        <p:pic>
          <p:nvPicPr>
            <p:cNvPr id="48" name="Picture 47" descr="E:\local_git_repo\a_codes\data\syn_data\im3.jpg"/>
            <p:cNvPicPr>
              <a:picLocks noChangeAspect="1" noChangeArrowheads="1"/>
            </p:cNvPicPr>
            <p:nvPr/>
          </p:nvPicPr>
          <p:blipFill>
            <a:blip r:embed="rId3" cstate="screen"/>
            <a:srcRect/>
            <a:stretch>
              <a:fillRect/>
            </a:stretch>
          </p:blipFill>
          <p:spPr bwMode="auto">
            <a:xfrm>
              <a:off x="685800" y="3962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Rectangle 48"/>
            <p:cNvSpPr/>
            <p:nvPr/>
          </p:nvSpPr>
          <p:spPr>
            <a:xfrm>
              <a:off x="838200" y="4191000"/>
              <a:ext cx="53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152400" y="1219200"/>
            <a:ext cx="1490601" cy="523220"/>
          </a:xfrm>
          <a:prstGeom prst="rect">
            <a:avLst/>
          </a:prstGeom>
          <a:noFill/>
        </p:spPr>
        <p:txBody>
          <a:bodyPr wrap="none" rtlCol="0">
            <a:spAutoFit/>
          </a:bodyPr>
          <a:lstStyle/>
          <a:p>
            <a:r>
              <a:rPr lang="en-US" sz="2800" b="1" dirty="0" smtClean="0"/>
              <a:t>Class A</a:t>
            </a:r>
            <a:endParaRPr lang="en-US" sz="2800" b="1" dirty="0"/>
          </a:p>
        </p:txBody>
      </p:sp>
      <p:sp>
        <p:nvSpPr>
          <p:cNvPr id="51" name="TextBox 50"/>
          <p:cNvSpPr txBox="1"/>
          <p:nvPr/>
        </p:nvSpPr>
        <p:spPr>
          <a:xfrm>
            <a:off x="7010400" y="1219200"/>
            <a:ext cx="1503938" cy="523220"/>
          </a:xfrm>
          <a:prstGeom prst="rect">
            <a:avLst/>
          </a:prstGeom>
          <a:noFill/>
        </p:spPr>
        <p:txBody>
          <a:bodyPr wrap="none" rtlCol="0">
            <a:spAutoFit/>
          </a:bodyPr>
          <a:lstStyle/>
          <a:p>
            <a:r>
              <a:rPr lang="en-US" sz="2800" b="1" dirty="0" smtClean="0"/>
              <a:t>Class B</a:t>
            </a:r>
            <a:endParaRPr lang="en-US" sz="28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Per-Exemplar SVM</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28</a:t>
            </a:fld>
            <a:endParaRPr lang="en-US"/>
          </a:p>
        </p:txBody>
      </p:sp>
      <p:sp>
        <p:nvSpPr>
          <p:cNvPr id="4" name="Rectangle 3"/>
          <p:cNvSpPr/>
          <p:nvPr/>
        </p:nvSpPr>
        <p:spPr>
          <a:xfrm>
            <a:off x="0" y="6477000"/>
            <a:ext cx="3810000" cy="338554"/>
          </a:xfrm>
          <a:prstGeom prst="rect">
            <a:avLst/>
          </a:prstGeom>
        </p:spPr>
        <p:txBody>
          <a:bodyPr wrap="square">
            <a:spAutoFit/>
          </a:bodyPr>
          <a:lstStyle/>
          <a:p>
            <a:r>
              <a:rPr lang="en-US" sz="1600" b="1" dirty="0" smtClean="0">
                <a:latin typeface="+mj-lt"/>
              </a:rPr>
              <a:t>[Malisiewicz  et al.,  ICCV, 2011]</a:t>
            </a:r>
          </a:p>
        </p:txBody>
      </p:sp>
      <p:pic>
        <p:nvPicPr>
          <p:cNvPr id="5" name="Picture 19" descr="C:\Users\AbHi\Desktop\bg\bg-1.jpg"/>
          <p:cNvPicPr>
            <a:picLocks noChangeAspect="1" noChangeArrowheads="1"/>
          </p:cNvPicPr>
          <p:nvPr/>
        </p:nvPicPr>
        <p:blipFill>
          <a:blip r:embed="rId3" cstate="screen"/>
          <a:srcRect/>
          <a:stretch>
            <a:fillRect/>
          </a:stretch>
        </p:blipFill>
        <p:spPr bwMode="auto">
          <a:xfrm>
            <a:off x="3810000" y="48768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0" descr="C:\Users\AbHi\Desktop\bg\bg-51.jpg"/>
          <p:cNvPicPr>
            <a:picLocks noChangeAspect="1" noChangeArrowheads="1"/>
          </p:cNvPicPr>
          <p:nvPr/>
        </p:nvPicPr>
        <p:blipFill>
          <a:blip r:embed="rId4" cstate="screen"/>
          <a:srcRect/>
          <a:stretch>
            <a:fillRect/>
          </a:stretch>
        </p:blipFill>
        <p:spPr bwMode="auto">
          <a:xfrm>
            <a:off x="6629400" y="24384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1" descr="C:\Users\AbHi\Desktop\bg\bg-101.jpg"/>
          <p:cNvPicPr>
            <a:picLocks noChangeAspect="1" noChangeArrowheads="1"/>
          </p:cNvPicPr>
          <p:nvPr/>
        </p:nvPicPr>
        <p:blipFill>
          <a:blip r:embed="rId5" cstate="screen"/>
          <a:srcRect/>
          <a:stretch>
            <a:fillRect/>
          </a:stretch>
        </p:blipFill>
        <p:spPr bwMode="auto">
          <a:xfrm>
            <a:off x="5410200" y="20574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2" descr="C:\Users\AbHi\Desktop\bg\bg-151.jpg"/>
          <p:cNvPicPr>
            <a:picLocks noChangeAspect="1" noChangeArrowheads="1"/>
          </p:cNvPicPr>
          <p:nvPr/>
        </p:nvPicPr>
        <p:blipFill>
          <a:blip r:embed="rId6" cstate="screen"/>
          <a:srcRect/>
          <a:stretch>
            <a:fillRect/>
          </a:stretch>
        </p:blipFill>
        <p:spPr bwMode="auto">
          <a:xfrm>
            <a:off x="3962400" y="19812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3" descr="C:\Users\AbHi\Desktop\bg\bg-201.jpg"/>
          <p:cNvPicPr>
            <a:picLocks noChangeAspect="1" noChangeArrowheads="1"/>
          </p:cNvPicPr>
          <p:nvPr/>
        </p:nvPicPr>
        <p:blipFill>
          <a:blip r:embed="rId7" cstate="screen"/>
          <a:srcRect/>
          <a:stretch>
            <a:fillRect/>
          </a:stretch>
        </p:blipFill>
        <p:spPr bwMode="auto">
          <a:xfrm>
            <a:off x="7467600" y="35814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4" descr="C:\Users\AbHi\Desktop\bg\bg-251.jpg"/>
          <p:cNvPicPr>
            <a:picLocks noChangeAspect="1" noChangeArrowheads="1"/>
          </p:cNvPicPr>
          <p:nvPr/>
        </p:nvPicPr>
        <p:blipFill>
          <a:blip r:embed="rId8" cstate="screen"/>
          <a:srcRect/>
          <a:stretch>
            <a:fillRect/>
          </a:stretch>
        </p:blipFill>
        <p:spPr bwMode="auto">
          <a:xfrm>
            <a:off x="7772400" y="49530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5" descr="C:\Users\AbHi\Desktop\bg\bg-301.jpg"/>
          <p:cNvPicPr>
            <a:picLocks noChangeAspect="1" noChangeArrowheads="1"/>
          </p:cNvPicPr>
          <p:nvPr/>
        </p:nvPicPr>
        <p:blipFill>
          <a:blip r:embed="rId9" cstate="screen"/>
          <a:srcRect/>
          <a:stretch>
            <a:fillRect/>
          </a:stretch>
        </p:blipFill>
        <p:spPr bwMode="auto">
          <a:xfrm>
            <a:off x="5334000" y="50292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6" descr="C:\Users\AbHi\Desktop\bg\bg-351.jpg"/>
          <p:cNvPicPr>
            <a:picLocks noChangeAspect="1" noChangeArrowheads="1"/>
          </p:cNvPicPr>
          <p:nvPr/>
        </p:nvPicPr>
        <p:blipFill>
          <a:blip r:embed="rId10" cstate="screen"/>
          <a:srcRect/>
          <a:stretch>
            <a:fillRect/>
          </a:stretch>
        </p:blipFill>
        <p:spPr bwMode="auto">
          <a:xfrm>
            <a:off x="4419600" y="35052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7" descr="C:\Users\AbHi\Desktop\bg\bg-401.jpg"/>
          <p:cNvPicPr>
            <a:picLocks noChangeAspect="1" noChangeArrowheads="1"/>
          </p:cNvPicPr>
          <p:nvPr/>
        </p:nvPicPr>
        <p:blipFill>
          <a:blip r:embed="rId11" cstate="screen"/>
          <a:srcRect/>
          <a:stretch>
            <a:fillRect/>
          </a:stretch>
        </p:blipFill>
        <p:spPr bwMode="auto">
          <a:xfrm>
            <a:off x="3276600" y="32766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8" descr="C:\Users\AbHi\Desktop\bg\bg-451.jpg"/>
          <p:cNvPicPr>
            <a:picLocks noChangeAspect="1" noChangeArrowheads="1"/>
          </p:cNvPicPr>
          <p:nvPr/>
        </p:nvPicPr>
        <p:blipFill>
          <a:blip r:embed="rId12" cstate="screen"/>
          <a:srcRect/>
          <a:stretch>
            <a:fillRect/>
          </a:stretch>
        </p:blipFill>
        <p:spPr bwMode="auto">
          <a:xfrm>
            <a:off x="7848600" y="19050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9" descr="C:\Users\AbHi\Desktop\bg\bg-501.jpg"/>
          <p:cNvPicPr>
            <a:picLocks noChangeAspect="1" noChangeArrowheads="1"/>
          </p:cNvPicPr>
          <p:nvPr/>
        </p:nvPicPr>
        <p:blipFill>
          <a:blip r:embed="rId13" cstate="screen"/>
          <a:srcRect/>
          <a:stretch>
            <a:fillRect/>
          </a:stretch>
        </p:blipFill>
        <p:spPr bwMode="auto">
          <a:xfrm>
            <a:off x="5638800" y="35814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30" descr="C:\Users\AbHi\Desktop\bg\bg-551.jpg"/>
          <p:cNvPicPr>
            <a:picLocks noChangeAspect="1" noChangeArrowheads="1"/>
          </p:cNvPicPr>
          <p:nvPr/>
        </p:nvPicPr>
        <p:blipFill>
          <a:blip r:embed="rId14" cstate="screen"/>
          <a:srcRect/>
          <a:stretch>
            <a:fillRect/>
          </a:stretch>
        </p:blipFill>
        <p:spPr bwMode="auto">
          <a:xfrm>
            <a:off x="6629400" y="4800600"/>
            <a:ext cx="9144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p:cNvCxnSpPr/>
          <p:nvPr/>
        </p:nvCxnSpPr>
        <p:spPr>
          <a:xfrm rot="5400000" flipH="1" flipV="1">
            <a:off x="1828800" y="1828800"/>
            <a:ext cx="2362200" cy="838200"/>
          </a:xfrm>
          <a:prstGeom prst="line">
            <a:avLst/>
          </a:prstGeom>
          <a:ln w="38100">
            <a:prstDash val="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8" name="Picture 14" descr="C:\Users\AbHi\Desktop\synthetic\img_8.jpg"/>
          <p:cNvPicPr>
            <a:picLocks noChangeAspect="1" noChangeArrowheads="1"/>
          </p:cNvPicPr>
          <p:nvPr/>
        </p:nvPicPr>
        <p:blipFill>
          <a:blip r:embed="rId15" cstate="screen"/>
          <a:srcRect/>
          <a:stretch>
            <a:fillRect/>
          </a:stretch>
        </p:blipFill>
        <p:spPr bwMode="auto">
          <a:xfrm>
            <a:off x="1143000" y="14478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2057400" y="3200400"/>
            <a:ext cx="436338" cy="323165"/>
          </a:xfrm>
          <a:prstGeom prst="rect">
            <a:avLst/>
          </a:prstGeom>
          <a:noFill/>
        </p:spPr>
        <p:txBody>
          <a:bodyPr wrap="none" rtlCol="0">
            <a:spAutoFit/>
          </a:bodyPr>
          <a:lstStyle/>
          <a:p>
            <a:r>
              <a:rPr lang="en-US" sz="1500" b="1" dirty="0" smtClean="0">
                <a:latin typeface="+mj-lt"/>
              </a:rPr>
              <a:t>W</a:t>
            </a:r>
            <a:r>
              <a:rPr lang="en-US" sz="1500" b="1" baseline="-25000" dirty="0">
                <a:latin typeface="+mj-lt"/>
              </a:rPr>
              <a:t>1</a:t>
            </a:r>
            <a:endParaRPr lang="en-US" sz="1500" b="1" dirty="0" smtClean="0">
              <a:latin typeface="+mj-lt"/>
            </a:endParaRPr>
          </a:p>
        </p:txBody>
      </p:sp>
      <p:sp>
        <p:nvSpPr>
          <p:cNvPr id="20" name="TextBox 19"/>
          <p:cNvSpPr txBox="1"/>
          <p:nvPr/>
        </p:nvSpPr>
        <p:spPr>
          <a:xfrm>
            <a:off x="228600" y="1752600"/>
            <a:ext cx="811441" cy="323165"/>
          </a:xfrm>
          <a:prstGeom prst="rect">
            <a:avLst/>
          </a:prstGeom>
          <a:noFill/>
        </p:spPr>
        <p:txBody>
          <a:bodyPr wrap="none" rtlCol="0">
            <a:spAutoFit/>
          </a:bodyPr>
          <a:lstStyle/>
          <a:p>
            <a:r>
              <a:rPr lang="en-US" sz="1500" b="1" dirty="0" smtClean="0">
                <a:latin typeface="+mj-lt"/>
              </a:rPr>
              <a:t>Image</a:t>
            </a:r>
            <a:r>
              <a:rPr lang="en-US" sz="1500" b="1" baseline="-25000" dirty="0" smtClean="0">
                <a:latin typeface="+mj-lt"/>
              </a:rPr>
              <a:t>1</a:t>
            </a:r>
            <a:endParaRPr lang="en-US" sz="1500" b="1" dirty="0" smtClean="0">
              <a:latin typeface="+mj-lt"/>
            </a:endParaRPr>
          </a:p>
        </p:txBody>
      </p:sp>
      <p:pic>
        <p:nvPicPr>
          <p:cNvPr id="21" name="Picture 3" descr="C:\Users\AbHi\Desktop\synthetic\img_7.jpg"/>
          <p:cNvPicPr>
            <a:picLocks noChangeAspect="1" noChangeArrowheads="1"/>
          </p:cNvPicPr>
          <p:nvPr/>
        </p:nvPicPr>
        <p:blipFill>
          <a:blip r:embed="rId16" cstate="screen"/>
          <a:srcRect/>
          <a:stretch>
            <a:fillRect/>
          </a:stretch>
        </p:blipFill>
        <p:spPr bwMode="auto">
          <a:xfrm>
            <a:off x="1143000" y="44958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Connector 21"/>
          <p:cNvCxnSpPr/>
          <p:nvPr/>
        </p:nvCxnSpPr>
        <p:spPr>
          <a:xfrm rot="16200000" flipV="1">
            <a:off x="1905000" y="4343400"/>
            <a:ext cx="2209800" cy="990600"/>
          </a:xfrm>
          <a:prstGeom prst="line">
            <a:avLst/>
          </a:prstGeom>
          <a:ln>
            <a:prstDash val="dash"/>
          </a:ln>
          <a:effectLst>
            <a:glow rad="63500">
              <a:schemeClr val="accent6">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2057400" y="3733800"/>
            <a:ext cx="436338" cy="323165"/>
          </a:xfrm>
          <a:prstGeom prst="rect">
            <a:avLst/>
          </a:prstGeom>
          <a:noFill/>
        </p:spPr>
        <p:txBody>
          <a:bodyPr wrap="square" rtlCol="0">
            <a:spAutoFit/>
          </a:bodyPr>
          <a:lstStyle/>
          <a:p>
            <a:r>
              <a:rPr lang="en-US" sz="1500" b="1" dirty="0" smtClean="0">
                <a:latin typeface="+mj-lt"/>
              </a:rPr>
              <a:t>W</a:t>
            </a:r>
            <a:r>
              <a:rPr lang="en-US" sz="1500" b="1" baseline="-25000" dirty="0">
                <a:latin typeface="+mj-lt"/>
              </a:rPr>
              <a:t>2</a:t>
            </a:r>
            <a:endParaRPr lang="en-US" sz="1500" b="1" dirty="0" smtClean="0">
              <a:latin typeface="+mj-lt"/>
            </a:endParaRPr>
          </a:p>
        </p:txBody>
      </p:sp>
      <p:sp>
        <p:nvSpPr>
          <p:cNvPr id="24" name="TextBox 23"/>
          <p:cNvSpPr txBox="1"/>
          <p:nvPr/>
        </p:nvSpPr>
        <p:spPr>
          <a:xfrm>
            <a:off x="228600" y="4876800"/>
            <a:ext cx="811441" cy="323165"/>
          </a:xfrm>
          <a:prstGeom prst="rect">
            <a:avLst/>
          </a:prstGeom>
          <a:noFill/>
        </p:spPr>
        <p:txBody>
          <a:bodyPr wrap="none" rtlCol="0">
            <a:spAutoFit/>
          </a:bodyPr>
          <a:lstStyle/>
          <a:p>
            <a:r>
              <a:rPr lang="en-US" sz="1500" b="1" dirty="0" smtClean="0">
                <a:latin typeface="+mj-lt"/>
              </a:rPr>
              <a:t>Image</a:t>
            </a:r>
            <a:r>
              <a:rPr lang="en-US" sz="1500" b="1" baseline="-25000" dirty="0">
                <a:latin typeface="+mj-lt"/>
              </a:rPr>
              <a:t>2</a:t>
            </a:r>
            <a:endParaRPr lang="en-US" sz="1500" b="1" dirty="0" smtClean="0">
              <a:latin typeface="+mj-lt"/>
            </a:endParaRPr>
          </a:p>
        </p:txBody>
      </p:sp>
      <p:sp>
        <p:nvSpPr>
          <p:cNvPr id="25" name="TextBox 24"/>
          <p:cNvSpPr txBox="1"/>
          <p:nvPr/>
        </p:nvSpPr>
        <p:spPr>
          <a:xfrm>
            <a:off x="5715000" y="1367135"/>
            <a:ext cx="2570768" cy="461665"/>
          </a:xfrm>
          <a:prstGeom prst="rect">
            <a:avLst/>
          </a:prstGeom>
          <a:noFill/>
        </p:spPr>
        <p:txBody>
          <a:bodyPr wrap="none" rtlCol="0">
            <a:spAutoFit/>
          </a:bodyPr>
          <a:lstStyle/>
          <a:p>
            <a:r>
              <a:rPr lang="en-US" sz="2400" b="1" dirty="0" smtClean="0"/>
              <a:t>World of Images</a:t>
            </a:r>
            <a:endParaRPr lang="en-US" sz="24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Feature </a:t>
            </a:r>
            <a:r>
              <a:rPr lang="en-US" dirty="0"/>
              <a:t>Representation</a:t>
            </a:r>
            <a:br>
              <a:rPr lang="en-US" dirty="0"/>
            </a:br>
            <a:r>
              <a:rPr lang="en-US" sz="3100" dirty="0"/>
              <a:t>Histogram of Oriented Gradients (HOG)</a:t>
            </a:r>
          </a:p>
        </p:txBody>
      </p:sp>
      <p:sp>
        <p:nvSpPr>
          <p:cNvPr id="4" name="Slide Number Placeholder 3"/>
          <p:cNvSpPr>
            <a:spLocks noGrp="1"/>
          </p:cNvSpPr>
          <p:nvPr>
            <p:ph type="sldNum" sz="quarter" idx="12"/>
          </p:nvPr>
        </p:nvSpPr>
        <p:spPr/>
        <p:txBody>
          <a:bodyPr/>
          <a:lstStyle/>
          <a:p>
            <a:fld id="{B4D0DC16-2410-4FF0-B956-60E0235F22FF}" type="slidenum">
              <a:rPr lang="en-US" smtClean="0"/>
              <a:pPr/>
              <a:t>29</a:t>
            </a:fld>
            <a:endParaRPr lang="en-US"/>
          </a:p>
        </p:txBody>
      </p:sp>
      <p:pic>
        <p:nvPicPr>
          <p:cNvPr id="5" name="Picture 4" descr="C:\Users\AbHi\Desktop\My Work\teaser\I_res.bmp"/>
          <p:cNvPicPr>
            <a:picLocks noChangeAspect="1" noChangeArrowheads="1"/>
          </p:cNvPicPr>
          <p:nvPr/>
        </p:nvPicPr>
        <p:blipFill>
          <a:blip r:embed="rId3" cstate="screen"/>
          <a:srcRect/>
          <a:stretch>
            <a:fillRect/>
          </a:stretch>
        </p:blipFill>
        <p:spPr bwMode="auto">
          <a:xfrm>
            <a:off x="190500" y="1295400"/>
            <a:ext cx="4330754" cy="2743200"/>
          </a:xfrm>
          <a:prstGeom prst="rect">
            <a:avLst/>
          </a:prstGeom>
          <a:noFill/>
        </p:spPr>
      </p:pic>
      <p:graphicFrame>
        <p:nvGraphicFramePr>
          <p:cNvPr id="8" name="Table 7"/>
          <p:cNvGraphicFramePr>
            <a:graphicFrameLocks noGrp="1"/>
          </p:cNvGraphicFramePr>
          <p:nvPr/>
        </p:nvGraphicFramePr>
        <p:xfrm>
          <a:off x="200714" y="1295401"/>
          <a:ext cx="4320540" cy="2750823"/>
        </p:xfrm>
        <a:graphic>
          <a:graphicData uri="http://schemas.openxmlformats.org/drawingml/2006/table">
            <a:tbl>
              <a:tblPr>
                <a:effectLst>
                  <a:outerShdw blurRad="50800" dist="38100" dir="2700000" algn="tl" rotWithShape="0">
                    <a:prstClr val="black">
                      <a:alpha val="40000"/>
                    </a:prstClr>
                  </a:outerShdw>
                </a:effectLst>
                <a:tableStyleId>{2D5ABB26-0587-4C30-8999-92F81FD0307C}</a:tableStyleId>
              </a:tblPr>
              <a:tblGrid>
                <a:gridCol w="288036"/>
                <a:gridCol w="288036"/>
                <a:gridCol w="288036"/>
                <a:gridCol w="288036"/>
                <a:gridCol w="288036"/>
                <a:gridCol w="288036"/>
                <a:gridCol w="288036"/>
                <a:gridCol w="288036"/>
                <a:gridCol w="288036"/>
                <a:gridCol w="288036"/>
                <a:gridCol w="288036"/>
                <a:gridCol w="288036"/>
                <a:gridCol w="288036"/>
                <a:gridCol w="288036"/>
                <a:gridCol w="288036"/>
              </a:tblGrid>
              <a:tr h="305647">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5647">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n>
                          <a:solidFill>
                            <a:schemeClr val="tx1"/>
                          </a:solidFill>
                        </a:ln>
                      </a:endParaRPr>
                    </a:p>
                  </a:txBody>
                  <a:tcPr marL="72520" marR="72520" marT="36260" marB="362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Rectangle 8"/>
          <p:cNvSpPr/>
          <p:nvPr/>
        </p:nvSpPr>
        <p:spPr>
          <a:xfrm>
            <a:off x="490220" y="3436620"/>
            <a:ext cx="279400"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ers\AbHi\Desktop\My Work\teaser\I_res.bmp"/>
          <p:cNvPicPr>
            <a:picLocks noChangeArrowheads="1"/>
          </p:cNvPicPr>
          <p:nvPr/>
        </p:nvPicPr>
        <p:blipFill>
          <a:blip r:embed="rId4" cstate="screen"/>
          <a:srcRect/>
          <a:stretch>
            <a:fillRect/>
          </a:stretch>
        </p:blipFill>
        <p:spPr bwMode="auto">
          <a:xfrm>
            <a:off x="1219200" y="4876800"/>
            <a:ext cx="1188720" cy="1188720"/>
          </a:xfrm>
          <a:prstGeom prst="rect">
            <a:avLst/>
          </a:prstGeom>
          <a:ln w="38100" cap="sq">
            <a:solidFill>
              <a:srgbClr val="FF0000"/>
            </a:solidFill>
            <a:miter lim="800000"/>
          </a:ln>
          <a:effectLst>
            <a:outerShdw blurRad="57150" dist="50800" dir="2700000" algn="tl" rotWithShape="0">
              <a:srgbClr val="000000">
                <a:alpha val="40000"/>
              </a:srgbClr>
            </a:outerShdw>
          </a:effectLst>
        </p:spPr>
      </p:pic>
      <p:pic>
        <p:nvPicPr>
          <p:cNvPr id="13" name="Picture 2" descr="C:\Users\AbHi\Desktop\crossDomainMatching\mainPPT\presentation\rescaledImages\edges.png"/>
          <p:cNvPicPr>
            <a:picLocks noChangeArrowheads="1"/>
          </p:cNvPicPr>
          <p:nvPr/>
        </p:nvPicPr>
        <p:blipFill>
          <a:blip r:embed="rId5" cstate="screen"/>
          <a:srcRect/>
          <a:stretch>
            <a:fillRect/>
          </a:stretch>
        </p:blipFill>
        <p:spPr bwMode="auto">
          <a:xfrm>
            <a:off x="4038600" y="4876800"/>
            <a:ext cx="1188720" cy="1188720"/>
          </a:xfrm>
          <a:prstGeom prst="rect">
            <a:avLst/>
          </a:prstGeom>
          <a:ln w="38100" cap="sq">
            <a:solidFill>
              <a:srgbClr val="FF0000"/>
            </a:solidFill>
            <a:miter lim="800000"/>
          </a:ln>
          <a:effectLst>
            <a:outerShdw blurRad="57150" dist="50800" dir="2700000" algn="tl" rotWithShape="0">
              <a:srgbClr val="000000">
                <a:alpha val="40000"/>
              </a:srgbClr>
            </a:outerShdw>
          </a:effectLst>
        </p:spPr>
      </p:pic>
      <p:grpSp>
        <p:nvGrpSpPr>
          <p:cNvPr id="25" name="Group 24"/>
          <p:cNvGrpSpPr/>
          <p:nvPr/>
        </p:nvGrpSpPr>
        <p:grpSpPr>
          <a:xfrm>
            <a:off x="6705600" y="4876800"/>
            <a:ext cx="1188720" cy="1188720"/>
            <a:chOff x="3429000" y="4724400"/>
            <a:chExt cx="1188720" cy="1188720"/>
          </a:xfrm>
        </p:grpSpPr>
        <p:sp>
          <p:nvSpPr>
            <p:cNvPr id="20" name="Rectangle 19"/>
            <p:cNvSpPr/>
            <p:nvPr/>
          </p:nvSpPr>
          <p:spPr>
            <a:xfrm>
              <a:off x="3429000" y="4724400"/>
              <a:ext cx="1188720" cy="1188720"/>
            </a:xfrm>
            <a:prstGeom prst="rect">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3511391" y="5284947"/>
              <a:ext cx="1023938" cy="67628"/>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8826653">
              <a:off x="3511391" y="5284946"/>
              <a:ext cx="1023938" cy="6762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3500000">
              <a:off x="3511391" y="5284946"/>
              <a:ext cx="1023938" cy="6762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11391" y="5280660"/>
              <a:ext cx="1023938" cy="67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p:cNvCxnSpPr>
            <a:stCxn id="9" idx="2"/>
          </p:cNvCxnSpPr>
          <p:nvPr/>
        </p:nvCxnSpPr>
        <p:spPr>
          <a:xfrm>
            <a:off x="629920" y="3722370"/>
            <a:ext cx="589280" cy="107823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3"/>
            <a:endCxn id="13" idx="1"/>
          </p:cNvCxnSpPr>
          <p:nvPr/>
        </p:nvCxnSpPr>
        <p:spPr>
          <a:xfrm>
            <a:off x="2407920" y="5471160"/>
            <a:ext cx="163068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3" idx="3"/>
            <a:endCxn id="20" idx="1"/>
          </p:cNvCxnSpPr>
          <p:nvPr/>
        </p:nvCxnSpPr>
        <p:spPr>
          <a:xfrm>
            <a:off x="5227320" y="5471160"/>
            <a:ext cx="147828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0" y="6550223"/>
            <a:ext cx="2673809" cy="307777"/>
          </a:xfrm>
          <a:prstGeom prst="rect">
            <a:avLst/>
          </a:prstGeom>
        </p:spPr>
        <p:txBody>
          <a:bodyPr wrap="none">
            <a:spAutoFit/>
          </a:bodyPr>
          <a:lstStyle/>
          <a:p>
            <a:r>
              <a:rPr lang="en-US" sz="1400" dirty="0" smtClean="0"/>
              <a:t>[</a:t>
            </a:r>
            <a:r>
              <a:rPr lang="en-US" sz="1400" dirty="0" err="1" smtClean="0"/>
              <a:t>Dalal</a:t>
            </a:r>
            <a:r>
              <a:rPr lang="en-US" sz="1400" dirty="0" smtClean="0"/>
              <a:t> and </a:t>
            </a:r>
            <a:r>
              <a:rPr lang="en-US" sz="1400" dirty="0" err="1" smtClean="0"/>
              <a:t>Triggs</a:t>
            </a:r>
            <a:r>
              <a:rPr lang="en-US" sz="1400" dirty="0" smtClean="0"/>
              <a:t>, CVPR, 2005]</a:t>
            </a:r>
            <a:endParaRPr lang="en-US" sz="1400" dirty="0"/>
          </a:p>
        </p:txBody>
      </p:sp>
      <p:pic>
        <p:nvPicPr>
          <p:cNvPr id="19" name="Picture 18" descr="C:\Users\AbHi\Desktop\4.jpg"/>
          <p:cNvPicPr>
            <a:picLocks noChangeAspect="1" noChangeArrowheads="1"/>
          </p:cNvPicPr>
          <p:nvPr/>
        </p:nvPicPr>
        <p:blipFill>
          <a:blip r:embed="rId6" cstate="screen">
            <a:lum contrast="-10000"/>
          </a:blip>
          <a:srcRect/>
          <a:stretch>
            <a:fillRect/>
          </a:stretch>
        </p:blipFill>
        <p:spPr bwMode="auto">
          <a:xfrm>
            <a:off x="4648200" y="1287777"/>
            <a:ext cx="4343470" cy="2705099"/>
          </a:xfrm>
          <a:prstGeom prst="rect">
            <a:avLst/>
          </a:prstGeom>
          <a:noFill/>
        </p:spPr>
      </p:pic>
      <p:sp>
        <p:nvSpPr>
          <p:cNvPr id="26" name="Rectangle 25"/>
          <p:cNvSpPr/>
          <p:nvPr/>
        </p:nvSpPr>
        <p:spPr>
          <a:xfrm>
            <a:off x="4902200" y="3459476"/>
            <a:ext cx="304800"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5257800" y="3581400"/>
            <a:ext cx="1447800" cy="1295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screen"/>
          <a:srcRect r="2500"/>
          <a:stretch>
            <a:fillRect/>
          </a:stretch>
        </p:blipFill>
        <p:spPr bwMode="auto">
          <a:xfrm>
            <a:off x="1" y="892007"/>
            <a:ext cx="9143999" cy="512779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4D0DC16-2410-4FF0-B956-60E0235F22FF}" type="slidenum">
              <a:rPr lang="en-US" smtClean="0"/>
              <a:pPr/>
              <a:t>3</a:t>
            </a:fld>
            <a:endParaRPr 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Uniqueness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30</a:t>
            </a:fld>
            <a:endParaRPr lang="en-US"/>
          </a:p>
        </p:txBody>
      </p:sp>
      <p:grpSp>
        <p:nvGrpSpPr>
          <p:cNvPr id="16" name="Group 15"/>
          <p:cNvGrpSpPr/>
          <p:nvPr/>
        </p:nvGrpSpPr>
        <p:grpSpPr>
          <a:xfrm>
            <a:off x="4248977" y="2819400"/>
            <a:ext cx="2609022" cy="2593776"/>
            <a:chOff x="2238598" y="1676400"/>
            <a:chExt cx="1295926" cy="1292205"/>
          </a:xfrm>
        </p:grpSpPr>
        <p:grpSp>
          <p:nvGrpSpPr>
            <p:cNvPr id="17" name="Group 43"/>
            <p:cNvGrpSpPr/>
            <p:nvPr/>
          </p:nvGrpSpPr>
          <p:grpSpPr>
            <a:xfrm>
              <a:off x="2238598" y="1676400"/>
              <a:ext cx="1295926" cy="1094338"/>
              <a:chOff x="2238598" y="1676400"/>
              <a:chExt cx="1295926" cy="1094338"/>
            </a:xfrm>
          </p:grpSpPr>
          <p:sp>
            <p:nvSpPr>
              <p:cNvPr id="19" name="Rectangle 18"/>
              <p:cNvSpPr/>
              <p:nvPr/>
            </p:nvSpPr>
            <p:spPr>
              <a:xfrm>
                <a:off x="2238598" y="1676400"/>
                <a:ext cx="1295926" cy="1094338"/>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a:solidFill>
                    <a:schemeClr val="tx1"/>
                  </a:solidFill>
                  <a:latin typeface="Arial" pitchFamily="34" charset="0"/>
                  <a:cs typeface="Arial" pitchFamily="34" charset="0"/>
                </a:endParaRPr>
              </a:p>
            </p:txBody>
          </p:sp>
          <p:pic>
            <p:nvPicPr>
              <p:cNvPr id="20" name="Picture 22" descr="C:\Users\AbHi\Desktop\bg\bg-151.jpg"/>
              <p:cNvPicPr>
                <a:picLocks noChangeAspect="1" noChangeArrowheads="1"/>
              </p:cNvPicPr>
              <p:nvPr/>
            </p:nvPicPr>
            <p:blipFill>
              <a:blip r:embed="rId3" cstate="screen"/>
              <a:srcRect/>
              <a:stretch>
                <a:fillRect/>
              </a:stretch>
            </p:blipFill>
            <p:spPr bwMode="auto">
              <a:xfrm>
                <a:off x="2319789" y="2254295"/>
                <a:ext cx="219419" cy="238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C:\Users\AbHi\Desktop\bg\bg-51.jpg"/>
              <p:cNvPicPr>
                <a:picLocks noChangeAspect="1" noChangeArrowheads="1"/>
              </p:cNvPicPr>
              <p:nvPr/>
            </p:nvPicPr>
            <p:blipFill>
              <a:blip r:embed="rId4" cstate="screen"/>
              <a:srcRect/>
              <a:stretch>
                <a:fillRect/>
              </a:stretch>
            </p:blipFill>
            <p:spPr bwMode="auto">
              <a:xfrm rot="5400000">
                <a:off x="2484295" y="2127148"/>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19" descr="C:\Users\AbHi\Desktop\bg\bg-1.jpg"/>
              <p:cNvPicPr>
                <a:picLocks noChangeAspect="1" noChangeArrowheads="1"/>
              </p:cNvPicPr>
              <p:nvPr/>
            </p:nvPicPr>
            <p:blipFill>
              <a:blip r:embed="rId5" cstate="screen"/>
              <a:srcRect/>
              <a:stretch>
                <a:fillRect/>
              </a:stretch>
            </p:blipFill>
            <p:spPr bwMode="auto">
              <a:xfrm rot="5400000">
                <a:off x="3172274" y="1832883"/>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C:\Users\AbHi\Desktop\bg\bg-151.jpg"/>
              <p:cNvPicPr>
                <a:picLocks noChangeAspect="1" noChangeArrowheads="1"/>
              </p:cNvPicPr>
              <p:nvPr/>
            </p:nvPicPr>
            <p:blipFill>
              <a:blip r:embed="rId6" cstate="screen"/>
              <a:srcRect/>
              <a:stretch>
                <a:fillRect/>
              </a:stretch>
            </p:blipFill>
            <p:spPr bwMode="auto">
              <a:xfrm rot="5400000">
                <a:off x="3109730" y="2013969"/>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C:\Users\AbHi\Desktop\bg\bg-201.jpg"/>
              <p:cNvPicPr>
                <a:picLocks noChangeAspect="1" noChangeArrowheads="1"/>
              </p:cNvPicPr>
              <p:nvPr/>
            </p:nvPicPr>
            <p:blipFill>
              <a:blip r:embed="rId7" cstate="screen"/>
              <a:srcRect/>
              <a:stretch>
                <a:fillRect/>
              </a:stretch>
            </p:blipFill>
            <p:spPr bwMode="auto">
              <a:xfrm rot="5400000">
                <a:off x="2922100" y="2353506"/>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5" descr="C:\Users\AbHi\Desktop\bg\bg-301.jpg"/>
              <p:cNvPicPr>
                <a:picLocks noChangeAspect="1" noChangeArrowheads="1"/>
              </p:cNvPicPr>
              <p:nvPr/>
            </p:nvPicPr>
            <p:blipFill>
              <a:blip r:embed="rId8" cstate="screen"/>
              <a:srcRect/>
              <a:stretch>
                <a:fillRect/>
              </a:stretch>
            </p:blipFill>
            <p:spPr bwMode="auto">
              <a:xfrm rot="5400000">
                <a:off x="2671925" y="2013969"/>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6" descr="C:\Users\AbHi\Desktop\bg\bg-351.jpg"/>
              <p:cNvPicPr>
                <a:picLocks noChangeAspect="1" noChangeArrowheads="1"/>
              </p:cNvPicPr>
              <p:nvPr/>
            </p:nvPicPr>
            <p:blipFill>
              <a:blip r:embed="rId9" cstate="screen"/>
              <a:srcRect/>
              <a:stretch>
                <a:fillRect/>
              </a:stretch>
            </p:blipFill>
            <p:spPr bwMode="auto">
              <a:xfrm rot="5400000">
                <a:off x="2421751" y="1832883"/>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7" descr="C:\Users\AbHi\Desktop\bg\bg-401.jpg"/>
              <p:cNvPicPr>
                <a:picLocks noChangeAspect="1" noChangeArrowheads="1"/>
              </p:cNvPicPr>
              <p:nvPr/>
            </p:nvPicPr>
            <p:blipFill>
              <a:blip r:embed="rId10" cstate="screen"/>
              <a:srcRect/>
              <a:stretch>
                <a:fillRect/>
              </a:stretch>
            </p:blipFill>
            <p:spPr bwMode="auto">
              <a:xfrm rot="5400000">
                <a:off x="2525991" y="2330869"/>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8" descr="C:\Users\AbHi\Desktop\bg\bg-451.jpg"/>
              <p:cNvPicPr>
                <a:picLocks noChangeAspect="1" noChangeArrowheads="1"/>
              </p:cNvPicPr>
              <p:nvPr/>
            </p:nvPicPr>
            <p:blipFill>
              <a:blip r:embed="rId11" cstate="screen"/>
              <a:srcRect/>
              <a:stretch>
                <a:fillRect/>
              </a:stretch>
            </p:blipFill>
            <p:spPr bwMode="auto">
              <a:xfrm rot="5400000">
                <a:off x="2880403" y="2104512"/>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9" descr="C:\Users\AbHi\Desktop\bg\bg-501.jpg"/>
              <p:cNvPicPr>
                <a:picLocks noChangeAspect="1" noChangeArrowheads="1"/>
              </p:cNvPicPr>
              <p:nvPr/>
            </p:nvPicPr>
            <p:blipFill>
              <a:blip r:embed="rId12" cstate="screen"/>
              <a:srcRect/>
              <a:stretch>
                <a:fillRect/>
              </a:stretch>
            </p:blipFill>
            <p:spPr bwMode="auto">
              <a:xfrm rot="5400000">
                <a:off x="3213970" y="2285599"/>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30" descr="C:\Users\AbHi\Desktop\bg\bg-551.jpg"/>
              <p:cNvPicPr>
                <a:picLocks noChangeAspect="1" noChangeArrowheads="1"/>
              </p:cNvPicPr>
              <p:nvPr/>
            </p:nvPicPr>
            <p:blipFill>
              <a:blip r:embed="rId13" cstate="screen"/>
              <a:srcRect/>
              <a:stretch>
                <a:fillRect/>
              </a:stretch>
            </p:blipFill>
            <p:spPr bwMode="auto">
              <a:xfrm rot="5400000">
                <a:off x="2713622" y="2308234"/>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24" descr="C:\Users\AbHi\Desktop\bg\bg-251.jpg"/>
              <p:cNvPicPr>
                <a:picLocks noChangeAspect="1" noChangeArrowheads="1"/>
              </p:cNvPicPr>
              <p:nvPr/>
            </p:nvPicPr>
            <p:blipFill>
              <a:blip r:embed="rId14" cstate="screen"/>
              <a:srcRect/>
              <a:stretch>
                <a:fillRect/>
              </a:stretch>
            </p:blipFill>
            <p:spPr bwMode="auto">
              <a:xfrm rot="5400000">
                <a:off x="2567686" y="1787612"/>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21" descr="C:\Users\AbHi\Desktop\bg\bg-101.jpg"/>
              <p:cNvPicPr>
                <a:picLocks noChangeAspect="1" noChangeArrowheads="1"/>
              </p:cNvPicPr>
              <p:nvPr/>
            </p:nvPicPr>
            <p:blipFill>
              <a:blip r:embed="rId15" cstate="screen"/>
              <a:srcRect/>
              <a:stretch>
                <a:fillRect/>
              </a:stretch>
            </p:blipFill>
            <p:spPr bwMode="auto">
              <a:xfrm rot="5400000">
                <a:off x="2880403" y="1787612"/>
                <a:ext cx="219419" cy="20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8" name="TextBox 17"/>
            <p:cNvSpPr txBox="1"/>
            <p:nvPr/>
          </p:nvSpPr>
          <p:spPr>
            <a:xfrm>
              <a:off x="2512594" y="2815272"/>
              <a:ext cx="782022" cy="153333"/>
            </a:xfrm>
            <a:prstGeom prst="rect">
              <a:avLst/>
            </a:prstGeom>
            <a:noFill/>
          </p:spPr>
          <p:txBody>
            <a:bodyPr wrap="none" rtlCol="0">
              <a:spAutoFit/>
            </a:bodyPr>
            <a:lstStyle/>
            <a:p>
              <a:pPr algn="ctr"/>
              <a:r>
                <a:rPr lang="en-US" sz="1400" b="1" dirty="0" smtClean="0">
                  <a:latin typeface="+mj-lt"/>
                  <a:cs typeface="Arial" pitchFamily="34" charset="0"/>
                </a:rPr>
                <a:t>World of Images</a:t>
              </a:r>
              <a:endParaRPr lang="en-US" sz="1400" b="1" dirty="0">
                <a:latin typeface="+mj-lt"/>
                <a:cs typeface="Arial" pitchFamily="34" charset="0"/>
              </a:endParaRPr>
            </a:p>
          </p:txBody>
        </p:sp>
      </p:grpSp>
      <p:sp>
        <p:nvSpPr>
          <p:cNvPr id="10" name="TextBox 9"/>
          <p:cNvSpPr txBox="1"/>
          <p:nvPr/>
        </p:nvSpPr>
        <p:spPr>
          <a:xfrm>
            <a:off x="639886" y="1447800"/>
            <a:ext cx="925253" cy="400110"/>
          </a:xfrm>
          <a:prstGeom prst="rect">
            <a:avLst/>
          </a:prstGeom>
          <a:noFill/>
        </p:spPr>
        <p:txBody>
          <a:bodyPr wrap="none" rtlCol="0">
            <a:spAutoFit/>
          </a:bodyPr>
          <a:lstStyle/>
          <a:p>
            <a:r>
              <a:rPr lang="en-US" sz="2000" b="1" dirty="0" smtClean="0">
                <a:latin typeface="+mj-lt"/>
              </a:rPr>
              <a:t>Query</a:t>
            </a:r>
          </a:p>
        </p:txBody>
      </p:sp>
      <p:pic>
        <p:nvPicPr>
          <p:cNvPr id="33" name="Picture 3" descr="C:\Users\AbHi\Desktop\synthetic\img_7.jpg"/>
          <p:cNvPicPr>
            <a:picLocks noChangeAspect="1" noChangeArrowheads="1"/>
          </p:cNvPicPr>
          <p:nvPr/>
        </p:nvPicPr>
        <p:blipFill>
          <a:blip r:embed="rId16" cstate="screen"/>
          <a:srcRect/>
          <a:stretch>
            <a:fillRect/>
          </a:stretch>
        </p:blipFill>
        <p:spPr bwMode="auto">
          <a:xfrm>
            <a:off x="304800" y="41910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14" descr="C:\Users\AbHi\Desktop\synthetic\img_8.jpg"/>
          <p:cNvPicPr>
            <a:picLocks noChangeAspect="1" noChangeArrowheads="1"/>
          </p:cNvPicPr>
          <p:nvPr/>
        </p:nvPicPr>
        <p:blipFill>
          <a:blip r:embed="rId17" cstate="screen"/>
          <a:srcRect/>
          <a:stretch>
            <a:fillRect/>
          </a:stretch>
        </p:blipFill>
        <p:spPr bwMode="auto">
          <a:xfrm>
            <a:off x="304800" y="21336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647807" y="1447800"/>
            <a:ext cx="782587" cy="400110"/>
          </a:xfrm>
          <a:prstGeom prst="rect">
            <a:avLst/>
          </a:prstGeom>
          <a:noFill/>
        </p:spPr>
        <p:txBody>
          <a:bodyPr wrap="none" rtlCol="0">
            <a:spAutoFit/>
          </a:bodyPr>
          <a:lstStyle/>
          <a:p>
            <a:pPr algn="ctr"/>
            <a:r>
              <a:rPr lang="en-US" sz="2000" b="1" dirty="0" smtClean="0">
                <a:latin typeface="+mj-lt"/>
              </a:rPr>
              <a:t>After</a:t>
            </a:r>
          </a:p>
        </p:txBody>
      </p:sp>
      <p:pic>
        <p:nvPicPr>
          <p:cNvPr id="34" name="Picture 13" descr="C:\Users\AbHi\Desktop\synthetic\ler_8.jpg"/>
          <p:cNvPicPr>
            <a:picLocks noChangeAspect="1" noChangeArrowheads="1"/>
          </p:cNvPicPr>
          <p:nvPr/>
        </p:nvPicPr>
        <p:blipFill>
          <a:blip r:embed="rId18" cstate="screen"/>
          <a:srcRect/>
          <a:stretch>
            <a:fillRect/>
          </a:stretch>
        </p:blipFill>
        <p:spPr bwMode="auto">
          <a:xfrm>
            <a:off x="7239000" y="21336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17" descr="C:\Users\AbHi\Desktop\synthetic\ler_7.jpg"/>
          <p:cNvPicPr>
            <a:picLocks noChangeAspect="1" noChangeArrowheads="1"/>
          </p:cNvPicPr>
          <p:nvPr/>
        </p:nvPicPr>
        <p:blipFill>
          <a:blip r:embed="rId19" cstate="screen"/>
          <a:srcRect/>
          <a:stretch>
            <a:fillRect/>
          </a:stretch>
        </p:blipFill>
        <p:spPr bwMode="auto">
          <a:xfrm>
            <a:off x="7239000" y="41910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650666" y="1447800"/>
            <a:ext cx="997389" cy="400110"/>
          </a:xfrm>
          <a:prstGeom prst="rect">
            <a:avLst/>
          </a:prstGeom>
          <a:noFill/>
        </p:spPr>
        <p:txBody>
          <a:bodyPr wrap="none" rtlCol="0">
            <a:spAutoFit/>
          </a:bodyPr>
          <a:lstStyle/>
          <a:p>
            <a:pPr algn="ctr"/>
            <a:r>
              <a:rPr lang="en-US" sz="2000" b="1" dirty="0" smtClean="0">
                <a:latin typeface="+mj-lt"/>
              </a:rPr>
              <a:t>Before</a:t>
            </a:r>
          </a:p>
        </p:txBody>
      </p:sp>
      <p:pic>
        <p:nvPicPr>
          <p:cNvPr id="37" name="Picture 16" descr="C:\Users\AbHi\Desktop\synthetic\ini_7.jpg"/>
          <p:cNvPicPr>
            <a:picLocks noChangeAspect="1" noChangeArrowheads="1"/>
          </p:cNvPicPr>
          <p:nvPr/>
        </p:nvPicPr>
        <p:blipFill>
          <a:blip r:embed="rId20" cstate="screen"/>
          <a:srcRect/>
          <a:stretch>
            <a:fillRect/>
          </a:stretch>
        </p:blipFill>
        <p:spPr bwMode="auto">
          <a:xfrm>
            <a:off x="2349261" y="41910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14" descr="C:\Users\AbHi\Desktop\teaser image\figures\results\ini_8.jpg"/>
          <p:cNvPicPr>
            <a:picLocks noChangeArrowheads="1"/>
          </p:cNvPicPr>
          <p:nvPr/>
        </p:nvPicPr>
        <p:blipFill>
          <a:blip r:embed="rId21" cstate="screen">
            <a:lum/>
          </a:blip>
          <a:srcRect/>
          <a:stretch>
            <a:fillRect/>
          </a:stretch>
        </p:blipFill>
        <p:spPr bwMode="auto">
          <a:xfrm>
            <a:off x="2349261" y="2133600"/>
            <a:ext cx="1600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4D0DC16-2410-4FF0-B956-60E0235F22FF}" type="slidenum">
              <a:rPr lang="en-US" smtClean="0"/>
              <a:pPr/>
              <a:t>31</a:t>
            </a:fld>
            <a:endParaRPr lang="en-US"/>
          </a:p>
        </p:txBody>
      </p:sp>
      <p:pic>
        <p:nvPicPr>
          <p:cNvPr id="168962" name="Picture 2"/>
          <p:cNvPicPr>
            <a:picLocks noChangeAspect="1" noChangeArrowheads="1"/>
          </p:cNvPicPr>
          <p:nvPr/>
        </p:nvPicPr>
        <p:blipFill>
          <a:blip r:embed="rId3" cstate="print"/>
          <a:srcRect l="163" t="948"/>
          <a:stretch>
            <a:fillRect/>
          </a:stretch>
        </p:blipFill>
        <p:spPr bwMode="auto">
          <a:xfrm>
            <a:off x="86692" y="2349514"/>
            <a:ext cx="2921304" cy="1989790"/>
          </a:xfrm>
          <a:prstGeom prst="rect">
            <a:avLst/>
          </a:prstGeom>
          <a:noFill/>
          <a:ln w="9525">
            <a:noFill/>
            <a:miter lim="800000"/>
            <a:headEnd/>
            <a:tailEnd/>
          </a:ln>
        </p:spPr>
      </p:pic>
      <p:pic>
        <p:nvPicPr>
          <p:cNvPr id="168963" name="Picture 3"/>
          <p:cNvPicPr>
            <a:picLocks noChangeArrowheads="1"/>
          </p:cNvPicPr>
          <p:nvPr/>
        </p:nvPicPr>
        <p:blipFill>
          <a:blip r:embed="rId4" cstate="print"/>
          <a:srcRect/>
          <a:stretch>
            <a:fillRect/>
          </a:stretch>
        </p:blipFill>
        <p:spPr bwMode="auto">
          <a:xfrm>
            <a:off x="3068954" y="1066800"/>
            <a:ext cx="2926080" cy="1965960"/>
          </a:xfrm>
          <a:prstGeom prst="rect">
            <a:avLst/>
          </a:prstGeom>
          <a:noFill/>
          <a:ln w="9525">
            <a:noFill/>
            <a:miter lim="800000"/>
            <a:headEnd/>
            <a:tailEnd/>
          </a:ln>
        </p:spPr>
      </p:pic>
      <p:pic>
        <p:nvPicPr>
          <p:cNvPr id="168964" name="Picture 4"/>
          <p:cNvPicPr>
            <a:picLocks noChangeArrowheads="1"/>
          </p:cNvPicPr>
          <p:nvPr/>
        </p:nvPicPr>
        <p:blipFill>
          <a:blip r:embed="rId5" cstate="print"/>
          <a:srcRect l="716" t="1477"/>
          <a:stretch>
            <a:fillRect/>
          </a:stretch>
        </p:blipFill>
        <p:spPr bwMode="auto">
          <a:xfrm>
            <a:off x="3068954" y="3901440"/>
            <a:ext cx="2926080" cy="1965960"/>
          </a:xfrm>
          <a:prstGeom prst="rect">
            <a:avLst/>
          </a:prstGeom>
          <a:noFill/>
          <a:ln w="9525">
            <a:noFill/>
            <a:miter lim="800000"/>
            <a:headEnd/>
            <a:tailEnd/>
          </a:ln>
        </p:spPr>
      </p:pic>
      <p:pic>
        <p:nvPicPr>
          <p:cNvPr id="168965" name="Picture 5"/>
          <p:cNvPicPr>
            <a:picLocks noChangeArrowheads="1"/>
          </p:cNvPicPr>
          <p:nvPr/>
        </p:nvPicPr>
        <p:blipFill>
          <a:blip r:embed="rId6" cstate="print"/>
          <a:srcRect l="326" t="824"/>
          <a:stretch>
            <a:fillRect/>
          </a:stretch>
        </p:blipFill>
        <p:spPr bwMode="auto">
          <a:xfrm>
            <a:off x="6050280" y="1066800"/>
            <a:ext cx="2926080" cy="1965960"/>
          </a:xfrm>
          <a:prstGeom prst="rect">
            <a:avLst/>
          </a:prstGeom>
          <a:noFill/>
          <a:ln w="9525">
            <a:noFill/>
            <a:miter lim="800000"/>
            <a:headEnd/>
            <a:tailEnd/>
          </a:ln>
        </p:spPr>
      </p:pic>
      <p:pic>
        <p:nvPicPr>
          <p:cNvPr id="168966" name="Picture 6"/>
          <p:cNvPicPr>
            <a:picLocks noChangeArrowheads="1"/>
          </p:cNvPicPr>
          <p:nvPr/>
        </p:nvPicPr>
        <p:blipFill>
          <a:blip r:embed="rId7" cstate="print"/>
          <a:srcRect t="488"/>
          <a:stretch>
            <a:fillRect/>
          </a:stretch>
        </p:blipFill>
        <p:spPr bwMode="auto">
          <a:xfrm>
            <a:off x="6050280" y="3901440"/>
            <a:ext cx="2926080" cy="1965960"/>
          </a:xfrm>
          <a:prstGeom prst="rect">
            <a:avLst/>
          </a:prstGeom>
          <a:noFill/>
          <a:ln w="9525">
            <a:noFill/>
            <a:miter lim="800000"/>
            <a:headEnd/>
            <a:tailEnd/>
          </a:ln>
        </p:spPr>
      </p:pic>
      <p:sp>
        <p:nvSpPr>
          <p:cNvPr id="9" name="TextBox 8"/>
          <p:cNvSpPr txBox="1"/>
          <p:nvPr/>
        </p:nvSpPr>
        <p:spPr>
          <a:xfrm>
            <a:off x="819676" y="4343400"/>
            <a:ext cx="1390124" cy="369332"/>
          </a:xfrm>
          <a:prstGeom prst="rect">
            <a:avLst/>
          </a:prstGeom>
          <a:noFill/>
        </p:spPr>
        <p:txBody>
          <a:bodyPr wrap="none" rtlCol="0">
            <a:spAutoFit/>
          </a:bodyPr>
          <a:lstStyle/>
          <a:p>
            <a:r>
              <a:rPr lang="en-US" dirty="0" smtClean="0"/>
              <a:t>Input Query</a:t>
            </a:r>
            <a:endParaRPr lang="en-US" dirty="0"/>
          </a:p>
        </p:txBody>
      </p:sp>
      <p:sp>
        <p:nvSpPr>
          <p:cNvPr id="10" name="TextBox 9"/>
          <p:cNvSpPr txBox="1"/>
          <p:nvPr/>
        </p:nvSpPr>
        <p:spPr>
          <a:xfrm>
            <a:off x="4166349" y="3048000"/>
            <a:ext cx="710451" cy="369332"/>
          </a:xfrm>
          <a:prstGeom prst="rect">
            <a:avLst/>
          </a:prstGeom>
          <a:noFill/>
        </p:spPr>
        <p:txBody>
          <a:bodyPr wrap="none" rtlCol="0">
            <a:spAutoFit/>
          </a:bodyPr>
          <a:lstStyle/>
          <a:p>
            <a:r>
              <a:rPr lang="en-US" dirty="0" smtClean="0"/>
              <a:t>HOG</a:t>
            </a:r>
            <a:endParaRPr lang="en-US" dirty="0"/>
          </a:p>
        </p:txBody>
      </p:sp>
      <p:sp>
        <p:nvSpPr>
          <p:cNvPr id="11" name="TextBox 10"/>
          <p:cNvSpPr txBox="1"/>
          <p:nvPr/>
        </p:nvSpPr>
        <p:spPr>
          <a:xfrm>
            <a:off x="3733800" y="5879068"/>
            <a:ext cx="1732205" cy="369332"/>
          </a:xfrm>
          <a:prstGeom prst="rect">
            <a:avLst/>
          </a:prstGeom>
          <a:noFill/>
        </p:spPr>
        <p:txBody>
          <a:bodyPr wrap="none" rtlCol="0">
            <a:spAutoFit/>
          </a:bodyPr>
          <a:lstStyle/>
          <a:p>
            <a:r>
              <a:rPr lang="en-US" dirty="0" smtClean="0"/>
              <a:t>Learnt Weights</a:t>
            </a:r>
            <a:endParaRPr lang="en-US" dirty="0"/>
          </a:p>
        </p:txBody>
      </p:sp>
      <p:sp>
        <p:nvSpPr>
          <p:cNvPr id="12" name="TextBox 11"/>
          <p:cNvSpPr txBox="1"/>
          <p:nvPr/>
        </p:nvSpPr>
        <p:spPr>
          <a:xfrm>
            <a:off x="6934200" y="3048000"/>
            <a:ext cx="1249125" cy="369332"/>
          </a:xfrm>
          <a:prstGeom prst="rect">
            <a:avLst/>
          </a:prstGeom>
          <a:noFill/>
        </p:spPr>
        <p:txBody>
          <a:bodyPr wrap="none" rtlCol="0">
            <a:spAutoFit/>
          </a:bodyPr>
          <a:lstStyle/>
          <a:p>
            <a:r>
              <a:rPr lang="en-US" dirty="0" smtClean="0"/>
              <a:t>Top Match</a:t>
            </a:r>
            <a:endParaRPr lang="en-US" dirty="0"/>
          </a:p>
        </p:txBody>
      </p:sp>
      <p:sp>
        <p:nvSpPr>
          <p:cNvPr id="13" name="TextBox 12"/>
          <p:cNvSpPr txBox="1"/>
          <p:nvPr/>
        </p:nvSpPr>
        <p:spPr>
          <a:xfrm>
            <a:off x="6934200" y="5867400"/>
            <a:ext cx="1249125" cy="369332"/>
          </a:xfrm>
          <a:prstGeom prst="rect">
            <a:avLst/>
          </a:prstGeom>
          <a:noFill/>
        </p:spPr>
        <p:txBody>
          <a:bodyPr wrap="none" rtlCol="0">
            <a:spAutoFit/>
          </a:bodyPr>
          <a:lstStyle/>
          <a:p>
            <a:r>
              <a:rPr lang="en-US" dirty="0" smtClean="0"/>
              <a:t>Top Match</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fade">
                                      <p:cBhvr>
                                        <p:cTn id="7" dur="500"/>
                                        <p:tgtEl>
                                          <p:spTgt spid="1689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8965"/>
                                        </p:tgtEl>
                                        <p:attrNameLst>
                                          <p:attrName>style.visibility</p:attrName>
                                        </p:attrNameLst>
                                      </p:cBhvr>
                                      <p:to>
                                        <p:strVal val="visible"/>
                                      </p:to>
                                    </p:set>
                                    <p:animEffect transition="in" filter="fade">
                                      <p:cBhvr>
                                        <p:cTn id="15" dur="500"/>
                                        <p:tgtEl>
                                          <p:spTgt spid="1689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8964"/>
                                        </p:tgtEl>
                                        <p:attrNameLst>
                                          <p:attrName>style.visibility</p:attrName>
                                        </p:attrNameLst>
                                      </p:cBhvr>
                                      <p:to>
                                        <p:strVal val="visible"/>
                                      </p:to>
                                    </p:set>
                                    <p:animEffect transition="in" filter="fade">
                                      <p:cBhvr>
                                        <p:cTn id="23" dur="500"/>
                                        <p:tgtEl>
                                          <p:spTgt spid="1689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8966"/>
                                        </p:tgtEl>
                                        <p:attrNameLst>
                                          <p:attrName>style.visibility</p:attrName>
                                        </p:attrNameLst>
                                      </p:cBhvr>
                                      <p:to>
                                        <p:strVal val="visible"/>
                                      </p:to>
                                    </p:set>
                                    <p:animEffect transition="in" filter="fade">
                                      <p:cBhvr>
                                        <p:cTn id="31" dur="500"/>
                                        <p:tgtEl>
                                          <p:spTgt spid="16896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using Images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32</a:t>
            </a:fld>
            <a:endParaRPr lang="en-US"/>
          </a:p>
        </p:txBody>
      </p:sp>
      <p:pic>
        <p:nvPicPr>
          <p:cNvPr id="10" name="Picture 2" descr="C:\Users\AbHi\Desktop\crossDomainMatching\untitled folder\4_with_bb-bmp.png"/>
          <p:cNvPicPr>
            <a:picLocks noChangeAspect="1" noChangeArrowheads="1"/>
          </p:cNvPicPr>
          <p:nvPr/>
        </p:nvPicPr>
        <p:blipFill>
          <a:blip r:embed="rId3" cstate="print"/>
          <a:srcRect/>
          <a:stretch>
            <a:fillRect/>
          </a:stretch>
        </p:blipFill>
        <p:spPr bwMode="auto">
          <a:xfrm>
            <a:off x="6822235" y="4861560"/>
            <a:ext cx="2184113" cy="1463040"/>
          </a:xfrm>
          <a:prstGeom prst="rect">
            <a:avLst/>
          </a:prstGeom>
          <a:noFill/>
        </p:spPr>
      </p:pic>
      <p:pic>
        <p:nvPicPr>
          <p:cNvPr id="11" name="Picture 4" descr="C:\Users\AbHi\Desktop\crossDomainMatching\untitled folder\2_with_bb-bmp.png"/>
          <p:cNvPicPr>
            <a:picLocks noChangeAspect="1" noChangeArrowheads="1"/>
          </p:cNvPicPr>
          <p:nvPr/>
        </p:nvPicPr>
        <p:blipFill>
          <a:blip r:embed="rId4" cstate="print"/>
          <a:srcRect/>
          <a:stretch>
            <a:fillRect/>
          </a:stretch>
        </p:blipFill>
        <p:spPr bwMode="auto">
          <a:xfrm>
            <a:off x="2514600" y="4861560"/>
            <a:ext cx="1949243" cy="1463040"/>
          </a:xfrm>
          <a:prstGeom prst="rect">
            <a:avLst/>
          </a:prstGeom>
          <a:noFill/>
        </p:spPr>
      </p:pic>
      <p:pic>
        <p:nvPicPr>
          <p:cNvPr id="12" name="Picture 5" descr="C:\Users\AbHi\Desktop\crossDomainMatching\untitled folder\3_with_bb-bmp.png"/>
          <p:cNvPicPr>
            <a:picLocks noChangeAspect="1" noChangeArrowheads="1"/>
          </p:cNvPicPr>
          <p:nvPr/>
        </p:nvPicPr>
        <p:blipFill>
          <a:blip r:embed="rId5" cstate="print"/>
          <a:srcRect/>
          <a:stretch>
            <a:fillRect/>
          </a:stretch>
        </p:blipFill>
        <p:spPr bwMode="auto">
          <a:xfrm>
            <a:off x="4550982" y="4861560"/>
            <a:ext cx="2184113" cy="1463040"/>
          </a:xfrm>
          <a:prstGeom prst="rect">
            <a:avLst/>
          </a:prstGeom>
          <a:noFill/>
        </p:spPr>
      </p:pic>
      <p:pic>
        <p:nvPicPr>
          <p:cNvPr id="13" name="Picture 6" descr="C:\Users\AbHi\Desktop\crossDomainMatching\untitled folder\1_with_bb-bmp.png"/>
          <p:cNvPicPr>
            <a:picLocks noChangeAspect="1" noChangeArrowheads="1"/>
          </p:cNvPicPr>
          <p:nvPr/>
        </p:nvPicPr>
        <p:blipFill>
          <a:blip r:embed="rId6" cstate="print"/>
          <a:srcRect/>
          <a:stretch>
            <a:fillRect/>
          </a:stretch>
        </p:blipFill>
        <p:spPr bwMode="auto">
          <a:xfrm>
            <a:off x="243348" y="4861560"/>
            <a:ext cx="2184113" cy="1463040"/>
          </a:xfrm>
          <a:prstGeom prst="rect">
            <a:avLst/>
          </a:prstGeom>
          <a:noFill/>
        </p:spPr>
      </p:pic>
      <p:sp>
        <p:nvSpPr>
          <p:cNvPr id="14" name="TextBox 13"/>
          <p:cNvSpPr txBox="1"/>
          <p:nvPr/>
        </p:nvSpPr>
        <p:spPr>
          <a:xfrm>
            <a:off x="3733800" y="6286500"/>
            <a:ext cx="1578189" cy="369332"/>
          </a:xfrm>
          <a:prstGeom prst="rect">
            <a:avLst/>
          </a:prstGeom>
          <a:noFill/>
        </p:spPr>
        <p:txBody>
          <a:bodyPr wrap="none" rtlCol="0">
            <a:spAutoFit/>
          </a:bodyPr>
          <a:lstStyle/>
          <a:p>
            <a:r>
              <a:rPr lang="en-US" b="1" dirty="0" smtClean="0"/>
              <a:t>Top Matches</a:t>
            </a:r>
            <a:endParaRPr lang="en-US" b="1" dirty="0"/>
          </a:p>
        </p:txBody>
      </p:sp>
      <p:pic>
        <p:nvPicPr>
          <p:cNvPr id="16" name="Picture 7" descr="C:\Users\AbHi\Desktop\crossDomainMatching\siggraph asia\new_paintings\admiralty_arch\11.jpg"/>
          <p:cNvPicPr>
            <a:picLocks noChangeAspect="1" noChangeArrowheads="1"/>
          </p:cNvPicPr>
          <p:nvPr/>
        </p:nvPicPr>
        <p:blipFill>
          <a:blip r:embed="rId7" cstate="print"/>
          <a:srcRect b="2941"/>
          <a:stretch>
            <a:fillRect/>
          </a:stretch>
        </p:blipFill>
        <p:spPr bwMode="auto">
          <a:xfrm>
            <a:off x="228600" y="1905000"/>
            <a:ext cx="4397987" cy="2834640"/>
          </a:xfrm>
          <a:prstGeom prst="rect">
            <a:avLst/>
          </a:prstGeom>
          <a:noFill/>
        </p:spPr>
      </p:pic>
      <p:sp>
        <p:nvSpPr>
          <p:cNvPr id="17" name="TextBox 16"/>
          <p:cNvSpPr txBox="1"/>
          <p:nvPr/>
        </p:nvSpPr>
        <p:spPr>
          <a:xfrm>
            <a:off x="1676400" y="1535668"/>
            <a:ext cx="1479892" cy="369332"/>
          </a:xfrm>
          <a:prstGeom prst="rect">
            <a:avLst/>
          </a:prstGeom>
          <a:noFill/>
        </p:spPr>
        <p:txBody>
          <a:bodyPr wrap="none" rtlCol="0">
            <a:spAutoFit/>
          </a:bodyPr>
          <a:lstStyle/>
          <a:p>
            <a:r>
              <a:rPr lang="en-US" b="1" dirty="0" smtClean="0"/>
              <a:t>Input Query</a:t>
            </a: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using Images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33</a:t>
            </a:fld>
            <a:endParaRPr lang="en-US"/>
          </a:p>
        </p:txBody>
      </p:sp>
      <p:pic>
        <p:nvPicPr>
          <p:cNvPr id="167943" name="Picture 7" descr="C:\Users\AbHi\Desktop\crossDomainMatching\siggraph asia\new_paintings\admiralty_arch\11.jpg"/>
          <p:cNvPicPr>
            <a:picLocks noChangeAspect="1" noChangeArrowheads="1"/>
          </p:cNvPicPr>
          <p:nvPr/>
        </p:nvPicPr>
        <p:blipFill>
          <a:blip r:embed="rId3" cstate="print"/>
          <a:srcRect b="2941"/>
          <a:stretch>
            <a:fillRect/>
          </a:stretch>
        </p:blipFill>
        <p:spPr bwMode="auto">
          <a:xfrm>
            <a:off x="228600" y="1905000"/>
            <a:ext cx="4397987" cy="2834640"/>
          </a:xfrm>
          <a:prstGeom prst="rect">
            <a:avLst/>
          </a:prstGeom>
          <a:noFill/>
        </p:spPr>
      </p:pic>
      <p:pic>
        <p:nvPicPr>
          <p:cNvPr id="10" name="Picture 2" descr="C:\Users\AbHi\Desktop\crossDomainMatching\untitled folder\4_with_bb-bmp.png"/>
          <p:cNvPicPr>
            <a:picLocks noChangeAspect="1" noChangeArrowheads="1"/>
          </p:cNvPicPr>
          <p:nvPr/>
        </p:nvPicPr>
        <p:blipFill>
          <a:blip r:embed="rId4" cstate="print">
            <a:lum bright="-40000"/>
          </a:blip>
          <a:srcRect/>
          <a:stretch>
            <a:fillRect/>
          </a:stretch>
        </p:blipFill>
        <p:spPr bwMode="auto">
          <a:xfrm>
            <a:off x="6822235" y="4861560"/>
            <a:ext cx="2184113" cy="1463040"/>
          </a:xfrm>
          <a:prstGeom prst="rect">
            <a:avLst/>
          </a:prstGeom>
          <a:noFill/>
        </p:spPr>
      </p:pic>
      <p:pic>
        <p:nvPicPr>
          <p:cNvPr id="11" name="Picture 4" descr="C:\Users\AbHi\Desktop\crossDomainMatching\untitled folder\2_with_bb-bmp.png"/>
          <p:cNvPicPr>
            <a:picLocks noChangeAspect="1" noChangeArrowheads="1"/>
          </p:cNvPicPr>
          <p:nvPr/>
        </p:nvPicPr>
        <p:blipFill>
          <a:blip r:embed="rId5" cstate="print">
            <a:lum bright="-40000"/>
          </a:blip>
          <a:srcRect/>
          <a:stretch>
            <a:fillRect/>
          </a:stretch>
        </p:blipFill>
        <p:spPr bwMode="auto">
          <a:xfrm>
            <a:off x="2514600" y="4861560"/>
            <a:ext cx="1949243" cy="1463040"/>
          </a:xfrm>
          <a:prstGeom prst="rect">
            <a:avLst/>
          </a:prstGeom>
          <a:noFill/>
        </p:spPr>
      </p:pic>
      <p:pic>
        <p:nvPicPr>
          <p:cNvPr id="12" name="Picture 5" descr="C:\Users\AbHi\Desktop\crossDomainMatching\untitled folder\3_with_bb-bmp.png"/>
          <p:cNvPicPr>
            <a:picLocks noChangeAspect="1" noChangeArrowheads="1"/>
          </p:cNvPicPr>
          <p:nvPr/>
        </p:nvPicPr>
        <p:blipFill>
          <a:blip r:embed="rId6" cstate="print">
            <a:lum bright="-40000"/>
          </a:blip>
          <a:srcRect/>
          <a:stretch>
            <a:fillRect/>
          </a:stretch>
        </p:blipFill>
        <p:spPr bwMode="auto">
          <a:xfrm>
            <a:off x="4550982" y="4861560"/>
            <a:ext cx="2184113" cy="1463040"/>
          </a:xfrm>
          <a:prstGeom prst="rect">
            <a:avLst/>
          </a:prstGeom>
          <a:noFill/>
        </p:spPr>
      </p:pic>
      <p:pic>
        <p:nvPicPr>
          <p:cNvPr id="13" name="Picture 6" descr="C:\Users\AbHi\Desktop\crossDomainMatching\untitled folder\1_with_bb-bmp.png"/>
          <p:cNvPicPr>
            <a:picLocks noChangeAspect="1" noChangeArrowheads="1"/>
          </p:cNvPicPr>
          <p:nvPr/>
        </p:nvPicPr>
        <p:blipFill>
          <a:blip r:embed="rId7" cstate="print"/>
          <a:srcRect/>
          <a:stretch>
            <a:fillRect/>
          </a:stretch>
        </p:blipFill>
        <p:spPr bwMode="auto">
          <a:xfrm>
            <a:off x="243348" y="4861560"/>
            <a:ext cx="2184113" cy="1463040"/>
          </a:xfrm>
          <a:prstGeom prst="rect">
            <a:avLst/>
          </a:prstGeom>
          <a:ln w="38100" cap="sq">
            <a:solidFill>
              <a:srgbClr val="FF0000"/>
            </a:solidFill>
            <a:miter lim="800000"/>
          </a:ln>
          <a:effectLst>
            <a:outerShdw blurRad="57150" dist="50800" dir="2700000" algn="tl" rotWithShape="0">
              <a:srgbClr val="000000">
                <a:alpha val="40000"/>
              </a:srgbClr>
            </a:outerShdw>
          </a:effectLst>
        </p:spPr>
      </p:pic>
      <p:sp>
        <p:nvSpPr>
          <p:cNvPr id="14" name="TextBox 13"/>
          <p:cNvSpPr txBox="1"/>
          <p:nvPr/>
        </p:nvSpPr>
        <p:spPr>
          <a:xfrm>
            <a:off x="3733800" y="6286500"/>
            <a:ext cx="1578189" cy="369332"/>
          </a:xfrm>
          <a:prstGeom prst="rect">
            <a:avLst/>
          </a:prstGeom>
          <a:noFill/>
        </p:spPr>
        <p:txBody>
          <a:bodyPr wrap="none" rtlCol="0">
            <a:spAutoFit/>
          </a:bodyPr>
          <a:lstStyle/>
          <a:p>
            <a:r>
              <a:rPr lang="en-US" b="1" dirty="0" smtClean="0"/>
              <a:t>Top Matches</a:t>
            </a:r>
            <a:endParaRPr lang="en-US" b="1" dirty="0"/>
          </a:p>
        </p:txBody>
      </p:sp>
      <p:sp>
        <p:nvSpPr>
          <p:cNvPr id="15" name="TextBox 14"/>
          <p:cNvSpPr txBox="1"/>
          <p:nvPr/>
        </p:nvSpPr>
        <p:spPr>
          <a:xfrm>
            <a:off x="1676400" y="1535668"/>
            <a:ext cx="1479892" cy="369332"/>
          </a:xfrm>
          <a:prstGeom prst="rect">
            <a:avLst/>
          </a:prstGeom>
          <a:noFill/>
        </p:spPr>
        <p:txBody>
          <a:bodyPr wrap="none" rtlCol="0">
            <a:spAutoFit/>
          </a:bodyPr>
          <a:lstStyle/>
          <a:p>
            <a:r>
              <a:rPr lang="en-US" b="1" dirty="0" smtClean="0"/>
              <a:t>Input Query</a:t>
            </a:r>
            <a:endParaRPr lang="en-US" b="1" dirty="0"/>
          </a:p>
        </p:txBody>
      </p:sp>
      <p:pic>
        <p:nvPicPr>
          <p:cNvPr id="16" name="Picture 6" descr="C:\Users\AbHi\Desktop\crossDomainMatching\untitled folder\1_with_bb-bmp.png"/>
          <p:cNvPicPr>
            <a:picLocks noChangeAspect="1" noChangeArrowheads="1"/>
          </p:cNvPicPr>
          <p:nvPr/>
        </p:nvPicPr>
        <p:blipFill>
          <a:blip r:embed="rId7" cstate="print"/>
          <a:srcRect/>
          <a:stretch>
            <a:fillRect/>
          </a:stretch>
        </p:blipFill>
        <p:spPr bwMode="auto">
          <a:xfrm>
            <a:off x="4774629" y="1905000"/>
            <a:ext cx="4231719" cy="283464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using Images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34</a:t>
            </a:fld>
            <a:endParaRPr lang="en-US"/>
          </a:p>
        </p:txBody>
      </p:sp>
      <p:pic>
        <p:nvPicPr>
          <p:cNvPr id="167943" name="Picture 7" descr="C:\Users\AbHi\Desktop\crossDomainMatching\siggraph asia\new_paintings\admiralty_arch\11.jpg"/>
          <p:cNvPicPr>
            <a:picLocks noChangeAspect="1" noChangeArrowheads="1"/>
          </p:cNvPicPr>
          <p:nvPr/>
        </p:nvPicPr>
        <p:blipFill>
          <a:blip r:embed="rId3" cstate="print"/>
          <a:srcRect b="2941"/>
          <a:stretch>
            <a:fillRect/>
          </a:stretch>
        </p:blipFill>
        <p:spPr bwMode="auto">
          <a:xfrm>
            <a:off x="228600" y="1905000"/>
            <a:ext cx="4397987" cy="2834640"/>
          </a:xfrm>
          <a:prstGeom prst="rect">
            <a:avLst/>
          </a:prstGeom>
          <a:noFill/>
        </p:spPr>
      </p:pic>
      <p:pic>
        <p:nvPicPr>
          <p:cNvPr id="10" name="Picture 2" descr="C:\Users\AbHi\Desktop\crossDomainMatching\untitled folder\4_with_bb-bmp.png"/>
          <p:cNvPicPr>
            <a:picLocks noChangeAspect="1" noChangeArrowheads="1"/>
          </p:cNvPicPr>
          <p:nvPr/>
        </p:nvPicPr>
        <p:blipFill>
          <a:blip r:embed="rId4" cstate="print">
            <a:lum bright="-40000"/>
          </a:blip>
          <a:srcRect/>
          <a:stretch>
            <a:fillRect/>
          </a:stretch>
        </p:blipFill>
        <p:spPr bwMode="auto">
          <a:xfrm>
            <a:off x="6822235" y="4861560"/>
            <a:ext cx="2184113" cy="1463040"/>
          </a:xfrm>
          <a:prstGeom prst="rect">
            <a:avLst/>
          </a:prstGeom>
          <a:noFill/>
        </p:spPr>
      </p:pic>
      <p:pic>
        <p:nvPicPr>
          <p:cNvPr id="11" name="Picture 4" descr="C:\Users\AbHi\Desktop\crossDomainMatching\untitled folder\2_with_bb-bmp.png"/>
          <p:cNvPicPr>
            <a:picLocks noChangeAspect="1" noChangeArrowheads="1"/>
          </p:cNvPicPr>
          <p:nvPr/>
        </p:nvPicPr>
        <p:blipFill>
          <a:blip r:embed="rId5" cstate="print">
            <a:lum bright="-40000"/>
          </a:blip>
          <a:srcRect/>
          <a:stretch>
            <a:fillRect/>
          </a:stretch>
        </p:blipFill>
        <p:spPr bwMode="auto">
          <a:xfrm>
            <a:off x="2514600" y="4861560"/>
            <a:ext cx="1949243" cy="1463040"/>
          </a:xfrm>
          <a:prstGeom prst="rect">
            <a:avLst/>
          </a:prstGeom>
          <a:noFill/>
        </p:spPr>
      </p:pic>
      <p:pic>
        <p:nvPicPr>
          <p:cNvPr id="12" name="Picture 5" descr="C:\Users\AbHi\Desktop\crossDomainMatching\untitled folder\3_with_bb-bmp.png"/>
          <p:cNvPicPr>
            <a:picLocks noChangeAspect="1" noChangeArrowheads="1"/>
          </p:cNvPicPr>
          <p:nvPr/>
        </p:nvPicPr>
        <p:blipFill>
          <a:blip r:embed="rId6" cstate="print">
            <a:lum bright="-40000"/>
          </a:blip>
          <a:srcRect/>
          <a:stretch>
            <a:fillRect/>
          </a:stretch>
        </p:blipFill>
        <p:spPr bwMode="auto">
          <a:xfrm>
            <a:off x="4550982" y="4861560"/>
            <a:ext cx="2184113" cy="1463040"/>
          </a:xfrm>
          <a:prstGeom prst="rect">
            <a:avLst/>
          </a:prstGeom>
          <a:noFill/>
        </p:spPr>
      </p:pic>
      <p:pic>
        <p:nvPicPr>
          <p:cNvPr id="13" name="Picture 6" descr="C:\Users\AbHi\Desktop\crossDomainMatching\untitled folder\1_with_bb-bmp.png"/>
          <p:cNvPicPr>
            <a:picLocks noChangeAspect="1" noChangeArrowheads="1"/>
          </p:cNvPicPr>
          <p:nvPr/>
        </p:nvPicPr>
        <p:blipFill>
          <a:blip r:embed="rId7" cstate="print"/>
          <a:srcRect/>
          <a:stretch>
            <a:fillRect/>
          </a:stretch>
        </p:blipFill>
        <p:spPr bwMode="auto">
          <a:xfrm>
            <a:off x="243348" y="4861560"/>
            <a:ext cx="2184113" cy="1463040"/>
          </a:xfrm>
          <a:prstGeom prst="rect">
            <a:avLst/>
          </a:prstGeom>
          <a:ln w="38100" cap="sq">
            <a:solidFill>
              <a:srgbClr val="FF0000"/>
            </a:solidFill>
            <a:miter lim="800000"/>
          </a:ln>
          <a:effectLst>
            <a:outerShdw blurRad="57150" dist="50800" dir="2700000" algn="tl" rotWithShape="0">
              <a:srgbClr val="000000">
                <a:alpha val="40000"/>
              </a:srgbClr>
            </a:outerShdw>
          </a:effectLst>
        </p:spPr>
      </p:pic>
      <p:sp>
        <p:nvSpPr>
          <p:cNvPr id="14" name="TextBox 13"/>
          <p:cNvSpPr txBox="1"/>
          <p:nvPr/>
        </p:nvSpPr>
        <p:spPr>
          <a:xfrm>
            <a:off x="3733800" y="6286500"/>
            <a:ext cx="1578189" cy="369332"/>
          </a:xfrm>
          <a:prstGeom prst="rect">
            <a:avLst/>
          </a:prstGeom>
          <a:noFill/>
        </p:spPr>
        <p:txBody>
          <a:bodyPr wrap="none" rtlCol="0">
            <a:spAutoFit/>
          </a:bodyPr>
          <a:lstStyle/>
          <a:p>
            <a:r>
              <a:rPr lang="en-US" b="1" dirty="0" smtClean="0"/>
              <a:t>Top Matches</a:t>
            </a:r>
            <a:endParaRPr lang="en-US" b="1" dirty="0"/>
          </a:p>
        </p:txBody>
      </p:sp>
      <p:sp>
        <p:nvSpPr>
          <p:cNvPr id="15" name="TextBox 14"/>
          <p:cNvSpPr txBox="1"/>
          <p:nvPr/>
        </p:nvSpPr>
        <p:spPr>
          <a:xfrm>
            <a:off x="1676400" y="1535668"/>
            <a:ext cx="1479892" cy="369332"/>
          </a:xfrm>
          <a:prstGeom prst="rect">
            <a:avLst/>
          </a:prstGeom>
          <a:noFill/>
        </p:spPr>
        <p:txBody>
          <a:bodyPr wrap="none" rtlCol="0">
            <a:spAutoFit/>
          </a:bodyPr>
          <a:lstStyle/>
          <a:p>
            <a:r>
              <a:rPr lang="en-US" b="1" dirty="0" smtClean="0"/>
              <a:t>Input Query</a:t>
            </a:r>
            <a:endParaRPr lang="en-US" b="1" dirty="0"/>
          </a:p>
        </p:txBody>
      </p:sp>
      <p:pic>
        <p:nvPicPr>
          <p:cNvPr id="17" name="Picture 6" descr="C:\Users\AbHi\Desktop\crossDomainMatching\untitled folder\1_with_bb-bmp.png"/>
          <p:cNvPicPr>
            <a:picLocks noChangeAspect="1" noChangeArrowheads="1"/>
          </p:cNvPicPr>
          <p:nvPr/>
        </p:nvPicPr>
        <p:blipFill rotWithShape="1">
          <a:blip r:embed="rId7" cstate="print"/>
          <a:srcRect l="10518" t="8401" r="16405" b="19467"/>
          <a:stretch/>
        </p:blipFill>
        <p:spPr bwMode="auto">
          <a:xfrm>
            <a:off x="4719175" y="1905000"/>
            <a:ext cx="4287173" cy="2834640"/>
          </a:xfrm>
          <a:prstGeom prst="rect">
            <a:avLst/>
          </a:prstGeom>
          <a:noFill/>
        </p:spPr>
      </p:pic>
    </p:spTree>
    <p:extLst>
      <p:ext uri="{BB962C8B-B14F-4D97-AF65-F5344CB8AC3E}">
        <p14:creationId xmlns="" xmlns:p14="http://schemas.microsoft.com/office/powerpoint/2010/main" val="314054458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Search using Paintings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35</a:t>
            </a:fld>
            <a:endParaRPr lang="en-US"/>
          </a:p>
        </p:txBody>
      </p:sp>
      <p:grpSp>
        <p:nvGrpSpPr>
          <p:cNvPr id="32" name="Group 31"/>
          <p:cNvGrpSpPr/>
          <p:nvPr/>
        </p:nvGrpSpPr>
        <p:grpSpPr>
          <a:xfrm>
            <a:off x="533400" y="762000"/>
            <a:ext cx="3505200" cy="2602405"/>
            <a:chOff x="838200" y="1219200"/>
            <a:chExt cx="2765425" cy="2114179"/>
          </a:xfrm>
        </p:grpSpPr>
        <p:sp>
          <p:nvSpPr>
            <p:cNvPr id="8" name="TextBox 7"/>
            <p:cNvSpPr txBox="1"/>
            <p:nvPr/>
          </p:nvSpPr>
          <p:spPr>
            <a:xfrm>
              <a:off x="1462299" y="3033336"/>
              <a:ext cx="1359793" cy="300043"/>
            </a:xfrm>
            <a:prstGeom prst="rect">
              <a:avLst/>
            </a:prstGeom>
            <a:noFill/>
          </p:spPr>
          <p:txBody>
            <a:bodyPr vert="horz" wrap="none" rtlCol="0">
              <a:spAutoFit/>
            </a:bodyPr>
            <a:lstStyle/>
            <a:p>
              <a:r>
                <a:rPr lang="en-US" b="1" dirty="0" smtClean="0"/>
                <a:t>Input Painting</a:t>
              </a:r>
              <a:endParaRPr lang="en-US" b="1" dirty="0"/>
            </a:p>
          </p:txBody>
        </p:sp>
        <p:pic>
          <p:nvPicPr>
            <p:cNvPr id="36" name="Picture 2" descr="C:\Users\AbHi\Desktop\teaser image\figures\2\query.bmp"/>
            <p:cNvPicPr>
              <a:picLocks noChangeAspect="1" noChangeArrowheads="1"/>
            </p:cNvPicPr>
            <p:nvPr/>
          </p:nvPicPr>
          <p:blipFill>
            <a:blip r:embed="rId3" cstate="screen"/>
            <a:srcRect l="24118" t="21556" r="24667" b="29555"/>
            <a:stretch>
              <a:fillRect/>
            </a:stretch>
          </p:blipFill>
          <p:spPr bwMode="auto">
            <a:xfrm>
              <a:off x="838200" y="1219200"/>
              <a:ext cx="2765425" cy="1827544"/>
            </a:xfrm>
            <a:prstGeom prst="rect">
              <a:avLst/>
            </a:prstGeom>
            <a:noFill/>
          </p:spPr>
        </p:pic>
      </p:grpSp>
      <p:grpSp>
        <p:nvGrpSpPr>
          <p:cNvPr id="5" name="Group 4"/>
          <p:cNvGrpSpPr/>
          <p:nvPr/>
        </p:nvGrpSpPr>
        <p:grpSpPr>
          <a:xfrm>
            <a:off x="4753378" y="761999"/>
            <a:ext cx="3684077" cy="1752601"/>
            <a:chOff x="4774123" y="761999"/>
            <a:chExt cx="3684077" cy="1752601"/>
          </a:xfrm>
        </p:grpSpPr>
        <p:sp>
          <p:nvSpPr>
            <p:cNvPr id="20" name="TextBox 19"/>
            <p:cNvSpPr txBox="1"/>
            <p:nvPr/>
          </p:nvSpPr>
          <p:spPr>
            <a:xfrm>
              <a:off x="6274823" y="1935357"/>
              <a:ext cx="1099536" cy="579243"/>
            </a:xfrm>
            <a:prstGeom prst="rect">
              <a:avLst/>
            </a:prstGeom>
            <a:noFill/>
          </p:spPr>
          <p:txBody>
            <a:bodyPr wrap="none" rtlCol="0">
              <a:spAutoFit/>
            </a:bodyPr>
            <a:lstStyle/>
            <a:p>
              <a:r>
                <a:rPr lang="en-US" sz="1600" dirty="0" smtClean="0"/>
                <a:t>GIST</a:t>
              </a:r>
              <a:endParaRPr lang="en-US" sz="1600" dirty="0"/>
            </a:p>
          </p:txBody>
        </p:sp>
        <p:pic>
          <p:nvPicPr>
            <p:cNvPr id="37" name="Picture 4" descr="C:\Users\AbHi\Desktop\teaser image\figures\2\top10\gist\1.eps"/>
            <p:cNvPicPr>
              <a:picLocks noChangeAspect="1" noChangeArrowheads="1"/>
            </p:cNvPicPr>
            <p:nvPr/>
          </p:nvPicPr>
          <p:blipFill rotWithShape="1">
            <a:blip r:embed="rId4" cstate="screen"/>
            <a:srcRect l="1634" t="1389" r="1596" b="1801"/>
            <a:stretch/>
          </p:blipFill>
          <p:spPr bwMode="auto">
            <a:xfrm>
              <a:off x="4774123" y="761999"/>
              <a:ext cx="940877" cy="1188720"/>
            </a:xfrm>
            <a:prstGeom prst="rect">
              <a:avLst/>
            </a:prstGeom>
            <a:noFill/>
          </p:spPr>
        </p:pic>
        <p:pic>
          <p:nvPicPr>
            <p:cNvPr id="38" name="Picture 5" descr="C:\Users\AbHi\Desktop\teaser image\figures\2\top10\gist\2.eps"/>
            <p:cNvPicPr>
              <a:picLocks noChangeAspect="1" noChangeArrowheads="1"/>
            </p:cNvPicPr>
            <p:nvPr/>
          </p:nvPicPr>
          <p:blipFill rotWithShape="1">
            <a:blip r:embed="rId5" cstate="screen"/>
            <a:srcRect l="1241" t="1389" r="1990" b="1801"/>
            <a:stretch/>
          </p:blipFill>
          <p:spPr bwMode="auto">
            <a:xfrm>
              <a:off x="5769663" y="761999"/>
              <a:ext cx="940877" cy="1188720"/>
            </a:xfrm>
            <a:prstGeom prst="rect">
              <a:avLst/>
            </a:prstGeom>
            <a:noFill/>
          </p:spPr>
        </p:pic>
        <p:pic>
          <p:nvPicPr>
            <p:cNvPr id="39" name="Picture 6" descr="C:\Users\AbHi\Desktop\teaser image\figures\2\top10\gist\3.eps"/>
            <p:cNvPicPr>
              <a:picLocks noChangeAspect="1" noChangeArrowheads="1"/>
            </p:cNvPicPr>
            <p:nvPr/>
          </p:nvPicPr>
          <p:blipFill>
            <a:blip r:embed="rId6" cstate="screen"/>
            <a:srcRect t="2778" r="1485"/>
            <a:stretch>
              <a:fillRect/>
            </a:stretch>
          </p:blipFill>
          <p:spPr bwMode="auto">
            <a:xfrm>
              <a:off x="6781661" y="761999"/>
              <a:ext cx="1676539" cy="1188720"/>
            </a:xfrm>
            <a:prstGeom prst="rect">
              <a:avLst/>
            </a:prstGeom>
            <a:noFill/>
          </p:spPr>
        </p:pic>
      </p:grpSp>
      <p:grpSp>
        <p:nvGrpSpPr>
          <p:cNvPr id="7" name="Group 6"/>
          <p:cNvGrpSpPr/>
          <p:nvPr/>
        </p:nvGrpSpPr>
        <p:grpSpPr>
          <a:xfrm>
            <a:off x="4746920" y="3809999"/>
            <a:ext cx="3696993" cy="1647225"/>
            <a:chOff x="4732632" y="3809999"/>
            <a:chExt cx="3696993" cy="1647225"/>
          </a:xfrm>
        </p:grpSpPr>
        <p:sp>
          <p:nvSpPr>
            <p:cNvPr id="25" name="TextBox 24"/>
            <p:cNvSpPr txBox="1"/>
            <p:nvPr/>
          </p:nvSpPr>
          <p:spPr>
            <a:xfrm>
              <a:off x="5943600" y="4953000"/>
              <a:ext cx="1669979" cy="504224"/>
            </a:xfrm>
            <a:prstGeom prst="rect">
              <a:avLst/>
            </a:prstGeom>
            <a:noFill/>
          </p:spPr>
          <p:txBody>
            <a:bodyPr wrap="square" rtlCol="0">
              <a:spAutoFit/>
            </a:bodyPr>
            <a:lstStyle/>
            <a:p>
              <a:r>
                <a:rPr lang="en-US" sz="1600" dirty="0" smtClean="0"/>
                <a:t>Tiny Images</a:t>
              </a:r>
              <a:endParaRPr lang="en-US" sz="1600" dirty="0"/>
            </a:p>
          </p:txBody>
        </p:sp>
        <p:pic>
          <p:nvPicPr>
            <p:cNvPr id="41" name="Picture 8" descr="C:\Users\AbHi\Desktop\teaser image\figures\2\top10\tiny\1.eps"/>
            <p:cNvPicPr>
              <a:picLocks noChangeAspect="1" noChangeArrowheads="1"/>
            </p:cNvPicPr>
            <p:nvPr/>
          </p:nvPicPr>
          <p:blipFill rotWithShape="1">
            <a:blip r:embed="rId7" cstate="screen"/>
            <a:srcRect l="928" t="2778" r="1589" b="3624"/>
            <a:stretch/>
          </p:blipFill>
          <p:spPr bwMode="auto">
            <a:xfrm>
              <a:off x="4732632" y="3810000"/>
              <a:ext cx="1515768" cy="1188720"/>
            </a:xfrm>
            <a:prstGeom prst="rect">
              <a:avLst/>
            </a:prstGeom>
            <a:noFill/>
          </p:spPr>
        </p:pic>
        <p:pic>
          <p:nvPicPr>
            <p:cNvPr id="42" name="Picture 9" descr="C:\Users\AbHi\Desktop\teaser image\figures\2\top10\tiny\2.eps"/>
            <p:cNvPicPr>
              <a:picLocks noChangeAspect="1" noChangeArrowheads="1"/>
            </p:cNvPicPr>
            <p:nvPr/>
          </p:nvPicPr>
          <p:blipFill>
            <a:blip r:embed="rId8" cstate="screen"/>
            <a:srcRect t="2083" r="1646"/>
            <a:stretch>
              <a:fillRect/>
            </a:stretch>
          </p:blipFill>
          <p:spPr bwMode="auto">
            <a:xfrm>
              <a:off x="6304294" y="3809999"/>
              <a:ext cx="1297116" cy="1188720"/>
            </a:xfrm>
            <a:prstGeom prst="rect">
              <a:avLst/>
            </a:prstGeom>
            <a:noFill/>
          </p:spPr>
        </p:pic>
        <p:pic>
          <p:nvPicPr>
            <p:cNvPr id="43" name="Picture 10" descr="C:\Users\AbHi\Desktop\teaser image\figures\2\top10\tiny\3.eps"/>
            <p:cNvPicPr>
              <a:picLocks noChangeAspect="1" noChangeArrowheads="1"/>
            </p:cNvPicPr>
            <p:nvPr/>
          </p:nvPicPr>
          <p:blipFill rotWithShape="1">
            <a:blip r:embed="rId9" cstate="screen"/>
            <a:srcRect t="2778" r="1603" b="3624"/>
            <a:stretch/>
          </p:blipFill>
          <p:spPr bwMode="auto">
            <a:xfrm>
              <a:off x="7657305" y="3809999"/>
              <a:ext cx="772320" cy="1188720"/>
            </a:xfrm>
            <a:prstGeom prst="rect">
              <a:avLst/>
            </a:prstGeom>
            <a:noFill/>
          </p:spPr>
        </p:pic>
      </p:grpSp>
      <p:grpSp>
        <p:nvGrpSpPr>
          <p:cNvPr id="9" name="Group 8"/>
          <p:cNvGrpSpPr/>
          <p:nvPr/>
        </p:nvGrpSpPr>
        <p:grpSpPr>
          <a:xfrm>
            <a:off x="4904725" y="5334000"/>
            <a:ext cx="3378876" cy="1481554"/>
            <a:chOff x="4953000" y="5334000"/>
            <a:chExt cx="3378876" cy="1481554"/>
          </a:xfrm>
        </p:grpSpPr>
        <p:sp>
          <p:nvSpPr>
            <p:cNvPr id="35" name="TextBox 34"/>
            <p:cNvSpPr txBox="1"/>
            <p:nvPr/>
          </p:nvSpPr>
          <p:spPr>
            <a:xfrm>
              <a:off x="6248400" y="6477000"/>
              <a:ext cx="753570" cy="338554"/>
            </a:xfrm>
            <a:prstGeom prst="rect">
              <a:avLst/>
            </a:prstGeom>
            <a:noFill/>
          </p:spPr>
          <p:txBody>
            <a:bodyPr wrap="square" rtlCol="0">
              <a:spAutoFit/>
            </a:bodyPr>
            <a:lstStyle/>
            <a:p>
              <a:r>
                <a:rPr lang="en-US" sz="1600" dirty="0" smtClean="0"/>
                <a:t>HOG</a:t>
              </a:r>
              <a:endParaRPr lang="en-US" sz="1600" dirty="0"/>
            </a:p>
          </p:txBody>
        </p:sp>
        <p:pic>
          <p:nvPicPr>
            <p:cNvPr id="45" name="Picture 12" descr="C:\Users\AbHi\Desktop\teaser image\figures\2\top10\hog\1_cropped.eps"/>
            <p:cNvPicPr>
              <a:picLocks noChangeAspect="1" noChangeArrowheads="1"/>
            </p:cNvPicPr>
            <p:nvPr/>
          </p:nvPicPr>
          <p:blipFill>
            <a:blip r:embed="rId10" cstate="screen"/>
            <a:srcRect l="305" t="2083" r="1450"/>
            <a:stretch>
              <a:fillRect/>
            </a:stretch>
          </p:blipFill>
          <p:spPr bwMode="auto">
            <a:xfrm>
              <a:off x="4953000" y="5334000"/>
              <a:ext cx="1659892" cy="1188720"/>
            </a:xfrm>
            <a:prstGeom prst="rect">
              <a:avLst/>
            </a:prstGeom>
            <a:noFill/>
          </p:spPr>
        </p:pic>
        <p:pic>
          <p:nvPicPr>
            <p:cNvPr id="46" name="Picture 13" descr="C:\Users\AbHi\Desktop\teaser image\figures\2\top10\hog\2_cropped.eps"/>
            <p:cNvPicPr>
              <a:picLocks noChangeAspect="1" noChangeArrowheads="1"/>
            </p:cNvPicPr>
            <p:nvPr/>
          </p:nvPicPr>
          <p:blipFill>
            <a:blip r:embed="rId11" cstate="screen"/>
            <a:srcRect l="245" t="1736" r="1500"/>
            <a:stretch>
              <a:fillRect/>
            </a:stretch>
          </p:blipFill>
          <p:spPr bwMode="auto">
            <a:xfrm>
              <a:off x="6677675" y="5334000"/>
              <a:ext cx="1654201" cy="1188720"/>
            </a:xfrm>
            <a:prstGeom prst="rect">
              <a:avLst/>
            </a:prstGeom>
            <a:noFill/>
          </p:spPr>
        </p:pic>
      </p:grpSp>
      <p:grpSp>
        <p:nvGrpSpPr>
          <p:cNvPr id="6" name="Group 5"/>
          <p:cNvGrpSpPr/>
          <p:nvPr/>
        </p:nvGrpSpPr>
        <p:grpSpPr>
          <a:xfrm>
            <a:off x="4800600" y="2285999"/>
            <a:ext cx="3572821" cy="1590578"/>
            <a:chOff x="4783788" y="2285999"/>
            <a:chExt cx="3572821" cy="1590578"/>
          </a:xfrm>
        </p:grpSpPr>
        <p:sp>
          <p:nvSpPr>
            <p:cNvPr id="30" name="TextBox 29"/>
            <p:cNvSpPr txBox="1"/>
            <p:nvPr/>
          </p:nvSpPr>
          <p:spPr>
            <a:xfrm>
              <a:off x="5867400" y="3429000"/>
              <a:ext cx="1919942" cy="447577"/>
            </a:xfrm>
            <a:prstGeom prst="rect">
              <a:avLst/>
            </a:prstGeom>
            <a:noFill/>
          </p:spPr>
          <p:txBody>
            <a:bodyPr wrap="square" rtlCol="0">
              <a:spAutoFit/>
            </a:bodyPr>
            <a:lstStyle/>
            <a:p>
              <a:r>
                <a:rPr lang="en-US" sz="1600" dirty="0" smtClean="0"/>
                <a:t>Bag-of-Words</a:t>
              </a:r>
              <a:endParaRPr lang="en-US" sz="1600" dirty="0"/>
            </a:p>
          </p:txBody>
        </p:sp>
        <p:pic>
          <p:nvPicPr>
            <p:cNvPr id="50" name="Picture 49" descr="C:\Users\AbHi\Desktop\teaser image\figures\2\top10\bow\3.bmp"/>
            <p:cNvPicPr>
              <a:picLocks noChangeAspect="1" noChangeArrowheads="1"/>
            </p:cNvPicPr>
            <p:nvPr/>
          </p:nvPicPr>
          <p:blipFill>
            <a:blip r:embed="rId12" cstate="screen"/>
            <a:srcRect/>
            <a:stretch>
              <a:fillRect/>
            </a:stretch>
          </p:blipFill>
          <p:spPr bwMode="auto">
            <a:xfrm>
              <a:off x="7465071" y="2285999"/>
              <a:ext cx="891538" cy="1188720"/>
            </a:xfrm>
            <a:prstGeom prst="rect">
              <a:avLst/>
            </a:prstGeom>
            <a:noFill/>
          </p:spPr>
        </p:pic>
        <p:pic>
          <p:nvPicPr>
            <p:cNvPr id="51" name="Picture 50" descr="C:\Users\AbHi\Desktop\teaser image\figures\2\top10\bow\1.bmp"/>
            <p:cNvPicPr>
              <a:picLocks noChangeAspect="1" noChangeArrowheads="1"/>
            </p:cNvPicPr>
            <p:nvPr/>
          </p:nvPicPr>
          <p:blipFill>
            <a:blip r:embed="rId13" cstate="screen"/>
            <a:srcRect/>
            <a:stretch>
              <a:fillRect/>
            </a:stretch>
          </p:blipFill>
          <p:spPr bwMode="auto">
            <a:xfrm>
              <a:off x="4783788" y="2285999"/>
              <a:ext cx="796331" cy="1188720"/>
            </a:xfrm>
            <a:prstGeom prst="rect">
              <a:avLst/>
            </a:prstGeom>
            <a:noFill/>
          </p:spPr>
        </p:pic>
        <p:pic>
          <p:nvPicPr>
            <p:cNvPr id="52" name="Picture 51" descr="C:\Users\AbHi\Desktop\teaser image\figures\2\top10\bow\2.bmp"/>
            <p:cNvPicPr>
              <a:picLocks noChangeAspect="1" noChangeArrowheads="1"/>
            </p:cNvPicPr>
            <p:nvPr/>
          </p:nvPicPr>
          <p:blipFill>
            <a:blip r:embed="rId14" cstate="screen"/>
            <a:srcRect/>
            <a:stretch>
              <a:fillRect/>
            </a:stretch>
          </p:blipFill>
          <p:spPr bwMode="auto">
            <a:xfrm>
              <a:off x="5631056" y="2285999"/>
              <a:ext cx="1783077" cy="1188720"/>
            </a:xfrm>
            <a:prstGeom prst="rect">
              <a:avLst/>
            </a:prstGeom>
            <a:noFill/>
          </p:spPr>
        </p:pic>
      </p:grpSp>
      <p:grpSp>
        <p:nvGrpSpPr>
          <p:cNvPr id="10" name="Group 9"/>
          <p:cNvGrpSpPr/>
          <p:nvPr/>
        </p:nvGrpSpPr>
        <p:grpSpPr>
          <a:xfrm>
            <a:off x="609600" y="3429000"/>
            <a:ext cx="3581400" cy="3360517"/>
            <a:chOff x="228600" y="3429000"/>
            <a:chExt cx="3581400" cy="3360517"/>
          </a:xfrm>
        </p:grpSpPr>
        <p:sp>
          <p:nvSpPr>
            <p:cNvPr id="14" name="TextBox 13"/>
            <p:cNvSpPr txBox="1"/>
            <p:nvPr/>
          </p:nvSpPr>
          <p:spPr>
            <a:xfrm>
              <a:off x="1272025" y="6450963"/>
              <a:ext cx="1471175" cy="338554"/>
            </a:xfrm>
            <a:prstGeom prst="rect">
              <a:avLst/>
            </a:prstGeom>
            <a:noFill/>
          </p:spPr>
          <p:txBody>
            <a:bodyPr wrap="square" rtlCol="0">
              <a:spAutoFit/>
            </a:bodyPr>
            <a:lstStyle/>
            <a:p>
              <a:r>
                <a:rPr lang="en-US" sz="1600" dirty="0" smtClean="0"/>
                <a:t>Our Approach</a:t>
              </a:r>
              <a:endParaRPr lang="en-US" sz="1600" dirty="0"/>
            </a:p>
          </p:txBody>
        </p:sp>
        <p:pic>
          <p:nvPicPr>
            <p:cNvPr id="55" name="Picture 15" descr="C:\Users\AbHi\Desktop\teaser image\figures\2\top10\our\4_cropped.eps"/>
            <p:cNvPicPr>
              <a:picLocks noChangeAspect="1" noChangeArrowheads="1"/>
            </p:cNvPicPr>
            <p:nvPr/>
          </p:nvPicPr>
          <p:blipFill>
            <a:blip r:embed="rId15" cstate="screen"/>
            <a:srcRect t="1563" r="1502"/>
            <a:stretch>
              <a:fillRect/>
            </a:stretch>
          </p:blipFill>
          <p:spPr bwMode="auto">
            <a:xfrm>
              <a:off x="2033219" y="4971460"/>
              <a:ext cx="1763288" cy="1510982"/>
            </a:xfrm>
            <a:prstGeom prst="rect">
              <a:avLst/>
            </a:prstGeom>
            <a:noFill/>
          </p:spPr>
        </p:pic>
        <p:pic>
          <p:nvPicPr>
            <p:cNvPr id="56" name="Picture 16" descr="C:\Users\AbHi\Desktop\teaser image\figures\2\top10\our\1_cropped.eps"/>
            <p:cNvPicPr>
              <a:picLocks noChangeAspect="1" noChangeArrowheads="1"/>
            </p:cNvPicPr>
            <p:nvPr/>
          </p:nvPicPr>
          <p:blipFill>
            <a:blip r:embed="rId16" cstate="screen"/>
            <a:srcRect t="2083" r="1798"/>
            <a:stretch>
              <a:fillRect/>
            </a:stretch>
          </p:blipFill>
          <p:spPr bwMode="auto">
            <a:xfrm>
              <a:off x="228600" y="3429000"/>
              <a:ext cx="1767328" cy="1510982"/>
            </a:xfrm>
            <a:prstGeom prst="rect">
              <a:avLst/>
            </a:prstGeom>
            <a:noFill/>
          </p:spPr>
        </p:pic>
        <p:pic>
          <p:nvPicPr>
            <p:cNvPr id="57" name="Picture 17" descr="C:\Users\AbHi\Desktop\teaser image\figures\2\top10\our\2_cropped.eps"/>
            <p:cNvPicPr>
              <a:picLocks noChangeAspect="1" noChangeArrowheads="1"/>
            </p:cNvPicPr>
            <p:nvPr/>
          </p:nvPicPr>
          <p:blipFill>
            <a:blip r:embed="rId17" cstate="screen"/>
            <a:srcRect t="2604" r="1200"/>
            <a:stretch>
              <a:fillRect/>
            </a:stretch>
          </p:blipFill>
          <p:spPr bwMode="auto">
            <a:xfrm>
              <a:off x="2022403" y="3429000"/>
              <a:ext cx="1787597" cy="1510982"/>
            </a:xfrm>
            <a:prstGeom prst="rect">
              <a:avLst/>
            </a:prstGeom>
            <a:noFill/>
          </p:spPr>
        </p:pic>
        <p:pic>
          <p:nvPicPr>
            <p:cNvPr id="58" name="Picture 18" descr="C:\Users\AbHi\Desktop\teaser image\figures\2\top10\our\3_cropped.eps"/>
            <p:cNvPicPr>
              <a:picLocks noChangeAspect="1" noChangeArrowheads="1"/>
            </p:cNvPicPr>
            <p:nvPr/>
          </p:nvPicPr>
          <p:blipFill>
            <a:blip r:embed="rId18" cstate="screen"/>
            <a:srcRect t="3125" r="2099"/>
            <a:stretch>
              <a:fillRect/>
            </a:stretch>
          </p:blipFill>
          <p:spPr bwMode="auto">
            <a:xfrm>
              <a:off x="228600" y="4971460"/>
              <a:ext cx="1780852" cy="1510982"/>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Search using Paintings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36</a:t>
            </a:fld>
            <a:endParaRPr lang="en-US"/>
          </a:p>
        </p:txBody>
      </p:sp>
      <p:pic>
        <p:nvPicPr>
          <p:cNvPr id="2050" name="Picture 2" descr="E:\videos\imgsVideo\sketch\p11.png"/>
          <p:cNvPicPr>
            <a:picLocks noChangeAspect="1" noChangeArrowheads="1"/>
          </p:cNvPicPr>
          <p:nvPr/>
        </p:nvPicPr>
        <p:blipFill>
          <a:blip r:embed="rId3" cstate="screen"/>
          <a:srcRect/>
          <a:stretch>
            <a:fillRect/>
          </a:stretch>
        </p:blipFill>
        <p:spPr bwMode="auto">
          <a:xfrm>
            <a:off x="4572000" y="1752600"/>
            <a:ext cx="4029739" cy="3200400"/>
          </a:xfrm>
          <a:prstGeom prst="rect">
            <a:avLst/>
          </a:prstGeom>
          <a:noFill/>
        </p:spPr>
      </p:pic>
      <p:pic>
        <p:nvPicPr>
          <p:cNvPr id="2051" name="Picture 3" descr="E:\videos\imgsVideo\sketch\p1.png"/>
          <p:cNvPicPr>
            <a:picLocks noChangeAspect="1" noChangeArrowheads="1"/>
          </p:cNvPicPr>
          <p:nvPr/>
        </p:nvPicPr>
        <p:blipFill>
          <a:blip r:embed="rId4" cstate="screen"/>
          <a:srcRect l="721" t="893" r="601"/>
          <a:stretch>
            <a:fillRect/>
          </a:stretch>
        </p:blipFill>
        <p:spPr bwMode="auto">
          <a:xfrm>
            <a:off x="609600" y="1752600"/>
            <a:ext cx="3945238" cy="3200400"/>
          </a:xfrm>
          <a:prstGeom prst="rect">
            <a:avLst/>
          </a:prstGeom>
          <a:noFill/>
        </p:spPr>
      </p:pic>
      <p:sp>
        <p:nvSpPr>
          <p:cNvPr id="7" name="TextBox 6"/>
          <p:cNvSpPr txBox="1"/>
          <p:nvPr/>
        </p:nvSpPr>
        <p:spPr>
          <a:xfrm>
            <a:off x="1833691" y="4888468"/>
            <a:ext cx="1595309" cy="369332"/>
          </a:xfrm>
          <a:prstGeom prst="rect">
            <a:avLst/>
          </a:prstGeom>
          <a:noFill/>
        </p:spPr>
        <p:txBody>
          <a:bodyPr wrap="none" rtlCol="0">
            <a:spAutoFit/>
          </a:bodyPr>
          <a:lstStyle/>
          <a:p>
            <a:r>
              <a:rPr lang="en-US" dirty="0" smtClean="0"/>
              <a:t>Input Painting</a:t>
            </a:r>
            <a:endParaRPr lang="en-US" dirty="0"/>
          </a:p>
        </p:txBody>
      </p:sp>
      <p:sp>
        <p:nvSpPr>
          <p:cNvPr id="8" name="TextBox 7"/>
          <p:cNvSpPr txBox="1"/>
          <p:nvPr/>
        </p:nvSpPr>
        <p:spPr>
          <a:xfrm>
            <a:off x="5796091" y="4888468"/>
            <a:ext cx="1492781" cy="369332"/>
          </a:xfrm>
          <a:prstGeom prst="rect">
            <a:avLst/>
          </a:prstGeom>
          <a:noFill/>
        </p:spPr>
        <p:txBody>
          <a:bodyPr wrap="none" rtlCol="0">
            <a:spAutoFit/>
          </a:bodyPr>
          <a:lstStyle/>
          <a:p>
            <a:r>
              <a:rPr lang="en-US" dirty="0" smtClean="0"/>
              <a:t>Top Matches</a:t>
            </a:r>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Search using Paintings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37</a:t>
            </a:fld>
            <a:endParaRPr lang="en-US"/>
          </a:p>
        </p:txBody>
      </p:sp>
      <p:pic>
        <p:nvPicPr>
          <p:cNvPr id="3074" name="Picture 2" descr="E:\videos\imgsVideo\sketch\p22.png"/>
          <p:cNvPicPr>
            <a:picLocks noChangeAspect="1" noChangeArrowheads="1"/>
          </p:cNvPicPr>
          <p:nvPr/>
        </p:nvPicPr>
        <p:blipFill>
          <a:blip r:embed="rId3" cstate="screen"/>
          <a:srcRect/>
          <a:stretch>
            <a:fillRect/>
          </a:stretch>
        </p:blipFill>
        <p:spPr bwMode="auto">
          <a:xfrm>
            <a:off x="4572000" y="1905000"/>
            <a:ext cx="4380607" cy="3017520"/>
          </a:xfrm>
          <a:prstGeom prst="rect">
            <a:avLst/>
          </a:prstGeom>
          <a:noFill/>
        </p:spPr>
      </p:pic>
      <p:pic>
        <p:nvPicPr>
          <p:cNvPr id="3075" name="Picture 3" descr="E:\videos\imgsVideo\sketch\p2.png"/>
          <p:cNvPicPr>
            <a:picLocks noChangeAspect="1" noChangeArrowheads="1"/>
          </p:cNvPicPr>
          <p:nvPr/>
        </p:nvPicPr>
        <p:blipFill>
          <a:blip r:embed="rId4" cstate="screen"/>
          <a:srcRect t="1105"/>
          <a:stretch>
            <a:fillRect/>
          </a:stretch>
        </p:blipFill>
        <p:spPr bwMode="auto">
          <a:xfrm>
            <a:off x="228600" y="1905000"/>
            <a:ext cx="4349214" cy="3017520"/>
          </a:xfrm>
          <a:prstGeom prst="rect">
            <a:avLst/>
          </a:prstGeom>
          <a:noFill/>
        </p:spPr>
      </p:pic>
      <p:sp>
        <p:nvSpPr>
          <p:cNvPr id="7" name="TextBox 6"/>
          <p:cNvSpPr txBox="1"/>
          <p:nvPr/>
        </p:nvSpPr>
        <p:spPr>
          <a:xfrm>
            <a:off x="1605091" y="4888468"/>
            <a:ext cx="1595309" cy="369332"/>
          </a:xfrm>
          <a:prstGeom prst="rect">
            <a:avLst/>
          </a:prstGeom>
          <a:noFill/>
        </p:spPr>
        <p:txBody>
          <a:bodyPr wrap="none" rtlCol="0">
            <a:spAutoFit/>
          </a:bodyPr>
          <a:lstStyle/>
          <a:p>
            <a:r>
              <a:rPr lang="en-US" dirty="0" smtClean="0"/>
              <a:t>Input Painting</a:t>
            </a:r>
            <a:endParaRPr lang="en-US" dirty="0"/>
          </a:p>
        </p:txBody>
      </p:sp>
      <p:sp>
        <p:nvSpPr>
          <p:cNvPr id="8" name="TextBox 7"/>
          <p:cNvSpPr txBox="1"/>
          <p:nvPr/>
        </p:nvSpPr>
        <p:spPr>
          <a:xfrm>
            <a:off x="6051019" y="4888468"/>
            <a:ext cx="1492781" cy="369332"/>
          </a:xfrm>
          <a:prstGeom prst="rect">
            <a:avLst/>
          </a:prstGeom>
          <a:noFill/>
        </p:spPr>
        <p:txBody>
          <a:bodyPr wrap="none" rtlCol="0">
            <a:spAutoFit/>
          </a:bodyPr>
          <a:lstStyle/>
          <a:p>
            <a:r>
              <a:rPr lang="en-US" dirty="0" smtClean="0"/>
              <a:t>Top Matches</a:t>
            </a:r>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Search using Sketches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38</a:t>
            </a:fld>
            <a:endParaRPr lang="en-US"/>
          </a:p>
        </p:txBody>
      </p:sp>
      <p:grpSp>
        <p:nvGrpSpPr>
          <p:cNvPr id="34" name="Group 33"/>
          <p:cNvGrpSpPr/>
          <p:nvPr/>
        </p:nvGrpSpPr>
        <p:grpSpPr>
          <a:xfrm>
            <a:off x="228600" y="762000"/>
            <a:ext cx="3995528" cy="2438399"/>
            <a:chOff x="533400" y="2362200"/>
            <a:chExt cx="3995528" cy="2438399"/>
          </a:xfrm>
        </p:grpSpPr>
        <p:pic>
          <p:nvPicPr>
            <p:cNvPr id="5" name="Picture 2" descr="C:\Users\AbHi\Desktop\teaser image\figures\car\4\query_4.eps"/>
            <p:cNvPicPr>
              <a:picLocks noChangeAspect="1" noChangeArrowheads="1"/>
            </p:cNvPicPr>
            <p:nvPr/>
          </p:nvPicPr>
          <p:blipFill>
            <a:blip r:embed="rId3" cstate="screen"/>
            <a:srcRect l="7787" t="6893" r="7673" b="13832"/>
            <a:stretch>
              <a:fillRect/>
            </a:stretch>
          </p:blipFill>
          <p:spPr bwMode="auto">
            <a:xfrm>
              <a:off x="533400" y="2362200"/>
              <a:ext cx="3995528" cy="2042159"/>
            </a:xfrm>
            <a:prstGeom prst="rect">
              <a:avLst/>
            </a:prstGeom>
            <a:noFill/>
          </p:spPr>
        </p:pic>
        <p:sp>
          <p:nvSpPr>
            <p:cNvPr id="6" name="TextBox 5"/>
            <p:cNvSpPr txBox="1"/>
            <p:nvPr/>
          </p:nvSpPr>
          <p:spPr>
            <a:xfrm rot="5400000">
              <a:off x="2300332" y="3831103"/>
              <a:ext cx="461665" cy="1477328"/>
            </a:xfrm>
            <a:prstGeom prst="rect">
              <a:avLst/>
            </a:prstGeom>
            <a:noFill/>
          </p:spPr>
          <p:txBody>
            <a:bodyPr vert="vert270" wrap="none" rtlCol="0">
              <a:spAutoFit/>
            </a:bodyPr>
            <a:lstStyle/>
            <a:p>
              <a:r>
                <a:rPr lang="en-US" b="1" dirty="0" smtClean="0"/>
                <a:t>Input Sketch</a:t>
              </a:r>
              <a:endParaRPr lang="en-US" b="1" dirty="0"/>
            </a:p>
          </p:txBody>
        </p:sp>
      </p:grpSp>
      <p:grpSp>
        <p:nvGrpSpPr>
          <p:cNvPr id="23" name="Group 22"/>
          <p:cNvGrpSpPr/>
          <p:nvPr/>
        </p:nvGrpSpPr>
        <p:grpSpPr>
          <a:xfrm>
            <a:off x="4686300" y="2286000"/>
            <a:ext cx="4143255" cy="1600200"/>
            <a:chOff x="4876800" y="2362200"/>
            <a:chExt cx="4143255" cy="1600200"/>
          </a:xfrm>
        </p:grpSpPr>
        <p:pic>
          <p:nvPicPr>
            <p:cNvPr id="7" name="Picture 3" descr="C:\Users\AbHi\Desktop\teaser image\figures\car\4\gist\full_set\1\1.eps"/>
            <p:cNvPicPr>
              <a:picLocks noChangeAspect="1" noChangeArrowheads="1"/>
            </p:cNvPicPr>
            <p:nvPr/>
          </p:nvPicPr>
          <p:blipFill>
            <a:blip r:embed="rId4" cstate="screen"/>
            <a:srcRect t="1302" r="1950"/>
            <a:stretch>
              <a:fillRect/>
            </a:stretch>
          </p:blipFill>
          <p:spPr bwMode="auto">
            <a:xfrm>
              <a:off x="4876800" y="2362200"/>
              <a:ext cx="790455" cy="1188720"/>
            </a:xfrm>
            <a:prstGeom prst="rect">
              <a:avLst/>
            </a:prstGeom>
            <a:noFill/>
          </p:spPr>
        </p:pic>
        <p:pic>
          <p:nvPicPr>
            <p:cNvPr id="8" name="Picture 4" descr="C:\Users\AbHi\Desktop\teaser image\figures\car\4\gist\full_set\2\2.eps"/>
            <p:cNvPicPr>
              <a:picLocks noChangeAspect="1" noChangeArrowheads="1"/>
            </p:cNvPicPr>
            <p:nvPr/>
          </p:nvPicPr>
          <p:blipFill>
            <a:blip r:embed="rId5" cstate="screen"/>
            <a:srcRect t="1302" r="1276"/>
            <a:stretch>
              <a:fillRect/>
            </a:stretch>
          </p:blipFill>
          <p:spPr bwMode="auto">
            <a:xfrm>
              <a:off x="5693712" y="2362200"/>
              <a:ext cx="894970" cy="1188720"/>
            </a:xfrm>
            <a:prstGeom prst="rect">
              <a:avLst/>
            </a:prstGeom>
            <a:noFill/>
          </p:spPr>
        </p:pic>
        <p:pic>
          <p:nvPicPr>
            <p:cNvPr id="9" name="Picture 5" descr="C:\Users\AbHi\Desktop\teaser image\figures\car\4\gist\full_set\3\3.eps"/>
            <p:cNvPicPr>
              <a:picLocks noChangeAspect="1" noChangeArrowheads="1"/>
            </p:cNvPicPr>
            <p:nvPr/>
          </p:nvPicPr>
          <p:blipFill>
            <a:blip r:embed="rId6" cstate="screen"/>
            <a:srcRect t="2170" r="2736"/>
            <a:stretch>
              <a:fillRect/>
            </a:stretch>
          </p:blipFill>
          <p:spPr bwMode="auto">
            <a:xfrm>
              <a:off x="6615139" y="2369862"/>
              <a:ext cx="791073" cy="1188720"/>
            </a:xfrm>
            <a:prstGeom prst="rect">
              <a:avLst/>
            </a:prstGeom>
            <a:noFill/>
          </p:spPr>
        </p:pic>
        <p:pic>
          <p:nvPicPr>
            <p:cNvPr id="10" name="Picture 6" descr="C:\Users\AbHi\Desktop\teaser image\figures\car\4\gist\full_set\4\4.eps"/>
            <p:cNvPicPr>
              <a:picLocks noChangeAspect="1" noChangeArrowheads="1"/>
            </p:cNvPicPr>
            <p:nvPr/>
          </p:nvPicPr>
          <p:blipFill>
            <a:blip r:embed="rId7" cstate="screen"/>
            <a:srcRect t="2170" r="1795"/>
            <a:stretch>
              <a:fillRect/>
            </a:stretch>
          </p:blipFill>
          <p:spPr bwMode="auto">
            <a:xfrm>
              <a:off x="7432668" y="2369862"/>
              <a:ext cx="1587387" cy="1188720"/>
            </a:xfrm>
            <a:prstGeom prst="rect">
              <a:avLst/>
            </a:prstGeom>
            <a:noFill/>
          </p:spPr>
        </p:pic>
        <p:sp>
          <p:nvSpPr>
            <p:cNvPr id="25" name="TextBox 24"/>
            <p:cNvSpPr txBox="1"/>
            <p:nvPr/>
          </p:nvSpPr>
          <p:spPr>
            <a:xfrm>
              <a:off x="6514102" y="3553922"/>
              <a:ext cx="801098" cy="408478"/>
            </a:xfrm>
            <a:prstGeom prst="rect">
              <a:avLst/>
            </a:prstGeom>
            <a:noFill/>
          </p:spPr>
          <p:txBody>
            <a:bodyPr wrap="none" rtlCol="0">
              <a:spAutoFit/>
            </a:bodyPr>
            <a:lstStyle/>
            <a:p>
              <a:r>
                <a:rPr lang="en-US" sz="1600" dirty="0" smtClean="0"/>
                <a:t>GIST</a:t>
              </a:r>
              <a:endParaRPr lang="en-US" sz="1600" dirty="0"/>
            </a:p>
          </p:txBody>
        </p:sp>
      </p:grpSp>
      <p:grpSp>
        <p:nvGrpSpPr>
          <p:cNvPr id="3" name="Group 2"/>
          <p:cNvGrpSpPr/>
          <p:nvPr/>
        </p:nvGrpSpPr>
        <p:grpSpPr>
          <a:xfrm>
            <a:off x="5059992" y="762000"/>
            <a:ext cx="3395871" cy="1554011"/>
            <a:chOff x="5044440" y="762000"/>
            <a:chExt cx="3395871" cy="1554011"/>
          </a:xfrm>
        </p:grpSpPr>
        <p:pic>
          <p:nvPicPr>
            <p:cNvPr id="11" name="Picture 8" descr="C:\Users\AbHi\Desktop\teaser image\figures\car\4\tiny\full_set\2\2.eps"/>
            <p:cNvPicPr>
              <a:picLocks noChangeAspect="1" noChangeArrowheads="1"/>
            </p:cNvPicPr>
            <p:nvPr/>
          </p:nvPicPr>
          <p:blipFill>
            <a:blip r:embed="rId8" cstate="screen"/>
            <a:srcRect/>
            <a:stretch>
              <a:fillRect/>
            </a:stretch>
          </p:blipFill>
          <p:spPr bwMode="auto">
            <a:xfrm>
              <a:off x="6663359" y="762000"/>
              <a:ext cx="1776952" cy="1188720"/>
            </a:xfrm>
            <a:prstGeom prst="rect">
              <a:avLst/>
            </a:prstGeom>
            <a:noFill/>
          </p:spPr>
        </p:pic>
        <p:pic>
          <p:nvPicPr>
            <p:cNvPr id="13" name="Picture 7" descr="C:\Users\AbHi\Desktop\teaser image\figures\car\4\tiny\full_set\1\1.eps"/>
            <p:cNvPicPr>
              <a:picLocks noChangeAspect="1" noChangeArrowheads="1"/>
            </p:cNvPicPr>
            <p:nvPr/>
          </p:nvPicPr>
          <p:blipFill>
            <a:blip r:embed="rId9" cstate="screen"/>
            <a:srcRect r="10805"/>
            <a:stretch>
              <a:fillRect/>
            </a:stretch>
          </p:blipFill>
          <p:spPr bwMode="auto">
            <a:xfrm>
              <a:off x="5044440" y="762000"/>
              <a:ext cx="1584960" cy="1188720"/>
            </a:xfrm>
            <a:prstGeom prst="rect">
              <a:avLst/>
            </a:prstGeom>
            <a:noFill/>
          </p:spPr>
        </p:pic>
        <p:sp>
          <p:nvSpPr>
            <p:cNvPr id="26" name="TextBox 25"/>
            <p:cNvSpPr txBox="1"/>
            <p:nvPr/>
          </p:nvSpPr>
          <p:spPr>
            <a:xfrm>
              <a:off x="5972462" y="1905000"/>
              <a:ext cx="1571338" cy="411011"/>
            </a:xfrm>
            <a:prstGeom prst="rect">
              <a:avLst/>
            </a:prstGeom>
            <a:noFill/>
          </p:spPr>
          <p:txBody>
            <a:bodyPr wrap="none" rtlCol="0">
              <a:spAutoFit/>
            </a:bodyPr>
            <a:lstStyle/>
            <a:p>
              <a:r>
                <a:rPr lang="en-US" sz="1600" smtClean="0"/>
                <a:t>Tiny Images</a:t>
              </a:r>
              <a:endParaRPr lang="en-US" sz="1600" dirty="0"/>
            </a:p>
          </p:txBody>
        </p:sp>
      </p:grpSp>
      <p:grpSp>
        <p:nvGrpSpPr>
          <p:cNvPr id="33" name="Group 32"/>
          <p:cNvGrpSpPr/>
          <p:nvPr/>
        </p:nvGrpSpPr>
        <p:grpSpPr>
          <a:xfrm>
            <a:off x="4814827" y="3886200"/>
            <a:ext cx="3886201" cy="1472174"/>
            <a:chOff x="4953000" y="3938026"/>
            <a:chExt cx="3886201" cy="1472174"/>
          </a:xfrm>
        </p:grpSpPr>
        <p:pic>
          <p:nvPicPr>
            <p:cNvPr id="14" name="Picture 13" descr="C:\Users\AbHi\Desktop\teaser image\figures\car\4\bow\3.bmp"/>
            <p:cNvPicPr>
              <a:picLocks noChangeAspect="1" noChangeArrowheads="1"/>
            </p:cNvPicPr>
            <p:nvPr/>
          </p:nvPicPr>
          <p:blipFill rotWithShape="1">
            <a:blip r:embed="rId10" cstate="screen"/>
            <a:srcRect r="17582"/>
            <a:stretch/>
          </p:blipFill>
          <p:spPr bwMode="auto">
            <a:xfrm>
              <a:off x="7696201" y="3938026"/>
              <a:ext cx="1143000" cy="1188720"/>
            </a:xfrm>
            <a:prstGeom prst="rect">
              <a:avLst/>
            </a:prstGeom>
            <a:noFill/>
          </p:spPr>
        </p:pic>
        <p:pic>
          <p:nvPicPr>
            <p:cNvPr id="15" name="Picture 14" descr="C:\Users\AbHi\Desktop\teaser image\figures\car\4\bow\1.bmp"/>
            <p:cNvPicPr>
              <a:picLocks noChangeAspect="1" noChangeArrowheads="1"/>
            </p:cNvPicPr>
            <p:nvPr/>
          </p:nvPicPr>
          <p:blipFill>
            <a:blip r:embed="rId11" cstate="screen"/>
            <a:srcRect/>
            <a:stretch>
              <a:fillRect/>
            </a:stretch>
          </p:blipFill>
          <p:spPr bwMode="auto">
            <a:xfrm>
              <a:off x="4953000" y="3938026"/>
              <a:ext cx="891539" cy="1188720"/>
            </a:xfrm>
            <a:prstGeom prst="rect">
              <a:avLst/>
            </a:prstGeom>
            <a:noFill/>
          </p:spPr>
        </p:pic>
        <p:pic>
          <p:nvPicPr>
            <p:cNvPr id="16" name="Picture 15" descr="C:\Users\AbHi\Desktop\teaser image\figures\car\4\bow\2.bmp"/>
            <p:cNvPicPr>
              <a:picLocks noChangeAspect="1" noChangeArrowheads="1"/>
            </p:cNvPicPr>
            <p:nvPr/>
          </p:nvPicPr>
          <p:blipFill>
            <a:blip r:embed="rId12" cstate="screen"/>
            <a:srcRect/>
            <a:stretch>
              <a:fillRect/>
            </a:stretch>
          </p:blipFill>
          <p:spPr bwMode="auto">
            <a:xfrm>
              <a:off x="5878832" y="3938026"/>
              <a:ext cx="1783076" cy="1188720"/>
            </a:xfrm>
            <a:prstGeom prst="rect">
              <a:avLst/>
            </a:prstGeom>
            <a:noFill/>
          </p:spPr>
        </p:pic>
        <p:sp>
          <p:nvSpPr>
            <p:cNvPr id="27" name="TextBox 26"/>
            <p:cNvSpPr txBox="1"/>
            <p:nvPr/>
          </p:nvSpPr>
          <p:spPr>
            <a:xfrm>
              <a:off x="6135181" y="5071646"/>
              <a:ext cx="1484819" cy="338554"/>
            </a:xfrm>
            <a:prstGeom prst="rect">
              <a:avLst/>
            </a:prstGeom>
            <a:noFill/>
          </p:spPr>
          <p:txBody>
            <a:bodyPr wrap="square" rtlCol="0">
              <a:spAutoFit/>
            </a:bodyPr>
            <a:lstStyle/>
            <a:p>
              <a:r>
                <a:rPr lang="en-US" sz="1600" dirty="0" smtClean="0"/>
                <a:t>Bag-of-Words</a:t>
              </a:r>
              <a:endParaRPr lang="en-US" sz="1600" dirty="0"/>
            </a:p>
          </p:txBody>
        </p:sp>
      </p:grpSp>
      <p:grpSp>
        <p:nvGrpSpPr>
          <p:cNvPr id="35" name="Group 34"/>
          <p:cNvGrpSpPr/>
          <p:nvPr/>
        </p:nvGrpSpPr>
        <p:grpSpPr>
          <a:xfrm>
            <a:off x="4877662" y="5410200"/>
            <a:ext cx="3760530" cy="1493520"/>
            <a:chOff x="4572000" y="5516880"/>
            <a:chExt cx="3760530" cy="1493520"/>
          </a:xfrm>
        </p:grpSpPr>
        <p:pic>
          <p:nvPicPr>
            <p:cNvPr id="18" name="Picture 3" descr="C:\Users\AbHi\Desktop\teaser image\figures\car\4\hog\full_set\2\2_cropped.eps"/>
            <p:cNvPicPr>
              <a:picLocks noChangeAspect="1" noChangeArrowheads="1"/>
            </p:cNvPicPr>
            <p:nvPr/>
          </p:nvPicPr>
          <p:blipFill>
            <a:blip r:embed="rId13" cstate="screen"/>
            <a:srcRect l="6568" t="1720" r="1654" b="11951"/>
            <a:stretch>
              <a:fillRect/>
            </a:stretch>
          </p:blipFill>
          <p:spPr bwMode="auto">
            <a:xfrm>
              <a:off x="6248400" y="5516880"/>
              <a:ext cx="2084130" cy="1188720"/>
            </a:xfrm>
            <a:prstGeom prst="rect">
              <a:avLst/>
            </a:prstGeom>
            <a:noFill/>
          </p:spPr>
        </p:pic>
        <p:pic>
          <p:nvPicPr>
            <p:cNvPr id="19" name="Picture 2" descr="C:\Users\AbHi\Desktop\teaser image\figures\car\4\hog\full_set\1\1_cropped.eps"/>
            <p:cNvPicPr>
              <a:picLocks noChangeAspect="1" noChangeArrowheads="1"/>
            </p:cNvPicPr>
            <p:nvPr/>
          </p:nvPicPr>
          <p:blipFill>
            <a:blip r:embed="rId14" cstate="screen"/>
            <a:srcRect t="1953" r="2542"/>
            <a:stretch>
              <a:fillRect/>
            </a:stretch>
          </p:blipFill>
          <p:spPr bwMode="auto">
            <a:xfrm>
              <a:off x="4572000" y="5516880"/>
              <a:ext cx="1657579" cy="1188720"/>
            </a:xfrm>
            <a:prstGeom prst="rect">
              <a:avLst/>
            </a:prstGeom>
            <a:noFill/>
          </p:spPr>
        </p:pic>
        <p:sp>
          <p:nvSpPr>
            <p:cNvPr id="31" name="TextBox 30"/>
            <p:cNvSpPr txBox="1"/>
            <p:nvPr/>
          </p:nvSpPr>
          <p:spPr>
            <a:xfrm>
              <a:off x="6019800" y="6671846"/>
              <a:ext cx="726608" cy="338554"/>
            </a:xfrm>
            <a:prstGeom prst="rect">
              <a:avLst/>
            </a:prstGeom>
            <a:noFill/>
          </p:spPr>
          <p:txBody>
            <a:bodyPr wrap="square" rtlCol="0">
              <a:spAutoFit/>
            </a:bodyPr>
            <a:lstStyle/>
            <a:p>
              <a:r>
                <a:rPr lang="en-US" sz="1600" dirty="0" smtClean="0"/>
                <a:t>HOG</a:t>
              </a:r>
              <a:endParaRPr lang="en-US" sz="1600" dirty="0"/>
            </a:p>
          </p:txBody>
        </p:sp>
      </p:grpSp>
      <p:grpSp>
        <p:nvGrpSpPr>
          <p:cNvPr id="37" name="Group 36"/>
          <p:cNvGrpSpPr/>
          <p:nvPr/>
        </p:nvGrpSpPr>
        <p:grpSpPr>
          <a:xfrm>
            <a:off x="76200" y="3395246"/>
            <a:ext cx="4440936" cy="2853154"/>
            <a:chOff x="158115" y="3395246"/>
            <a:chExt cx="4440936" cy="2853154"/>
          </a:xfrm>
        </p:grpSpPr>
        <p:pic>
          <p:nvPicPr>
            <p:cNvPr id="20" name="Picture 7" descr="C:\Users\AbHi\Desktop\teaser image\figures\car\4\our\full_set\3\3_cropped.eps"/>
            <p:cNvPicPr>
              <a:picLocks noChangeArrowheads="1"/>
            </p:cNvPicPr>
            <p:nvPr/>
          </p:nvPicPr>
          <p:blipFill>
            <a:blip r:embed="rId15" cstate="screen"/>
            <a:srcRect r="12491"/>
            <a:stretch>
              <a:fillRect/>
            </a:stretch>
          </p:blipFill>
          <p:spPr bwMode="auto">
            <a:xfrm>
              <a:off x="158115" y="4724400"/>
              <a:ext cx="2185416" cy="1280160"/>
            </a:xfrm>
            <a:prstGeom prst="rect">
              <a:avLst/>
            </a:prstGeom>
            <a:noFill/>
          </p:spPr>
        </p:pic>
        <p:pic>
          <p:nvPicPr>
            <p:cNvPr id="21" name="Picture 5" descr="C:\Users\AbHi\Desktop\teaser image\figures\car\4\our\full_set\1\1_cropped.eps"/>
            <p:cNvPicPr>
              <a:picLocks noChangeArrowheads="1"/>
            </p:cNvPicPr>
            <p:nvPr/>
          </p:nvPicPr>
          <p:blipFill>
            <a:blip r:embed="rId16" cstate="screen"/>
            <a:srcRect t="2057" r="8019"/>
            <a:stretch>
              <a:fillRect/>
            </a:stretch>
          </p:blipFill>
          <p:spPr bwMode="auto">
            <a:xfrm>
              <a:off x="158115" y="3395246"/>
              <a:ext cx="2185416" cy="1280160"/>
            </a:xfrm>
            <a:prstGeom prst="rect">
              <a:avLst/>
            </a:prstGeom>
            <a:noFill/>
          </p:spPr>
        </p:pic>
        <p:pic>
          <p:nvPicPr>
            <p:cNvPr id="22" name="Picture 6" descr="C:\Users\AbHi\Desktop\teaser image\figures\car\4\our\full_set\2\2_cropped.eps"/>
            <p:cNvPicPr>
              <a:picLocks noChangeArrowheads="1"/>
            </p:cNvPicPr>
            <p:nvPr/>
          </p:nvPicPr>
          <p:blipFill>
            <a:blip r:embed="rId17" cstate="screen"/>
            <a:srcRect/>
            <a:stretch>
              <a:fillRect/>
            </a:stretch>
          </p:blipFill>
          <p:spPr bwMode="auto">
            <a:xfrm>
              <a:off x="2367915" y="3395246"/>
              <a:ext cx="2231136" cy="1280160"/>
            </a:xfrm>
            <a:prstGeom prst="rect">
              <a:avLst/>
            </a:prstGeom>
            <a:noFill/>
          </p:spPr>
        </p:pic>
        <p:sp>
          <p:nvSpPr>
            <p:cNvPr id="24" name="TextBox 23"/>
            <p:cNvSpPr txBox="1"/>
            <p:nvPr/>
          </p:nvSpPr>
          <p:spPr>
            <a:xfrm>
              <a:off x="1602805" y="5909846"/>
              <a:ext cx="1450910" cy="338554"/>
            </a:xfrm>
            <a:prstGeom prst="rect">
              <a:avLst/>
            </a:prstGeom>
            <a:noFill/>
          </p:spPr>
          <p:txBody>
            <a:bodyPr wrap="none" rtlCol="0">
              <a:spAutoFit/>
            </a:bodyPr>
            <a:lstStyle/>
            <a:p>
              <a:r>
                <a:rPr lang="en-US" sz="1600" dirty="0" smtClean="0"/>
                <a:t>Our Approach</a:t>
              </a:r>
              <a:endParaRPr lang="en-US" sz="1600" dirty="0"/>
            </a:p>
          </p:txBody>
        </p:sp>
        <p:pic>
          <p:nvPicPr>
            <p:cNvPr id="92161" name="Picture 1"/>
            <p:cNvPicPr>
              <a:picLocks noChangeArrowheads="1"/>
            </p:cNvPicPr>
            <p:nvPr/>
          </p:nvPicPr>
          <p:blipFill>
            <a:blip r:embed="rId18" cstate="screen"/>
            <a:srcRect/>
            <a:stretch>
              <a:fillRect/>
            </a:stretch>
          </p:blipFill>
          <p:spPr bwMode="auto">
            <a:xfrm>
              <a:off x="2367915" y="4724400"/>
              <a:ext cx="2231136" cy="1280160"/>
            </a:xfrm>
            <a:prstGeom prst="rect">
              <a:avLst/>
            </a:prstGeom>
            <a:noFill/>
            <a:ln w="9525">
              <a:noFill/>
              <a:miter lim="800000"/>
              <a:headEnd/>
              <a:tailEnd/>
            </a:ln>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using Sketches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39</a:t>
            </a:fld>
            <a:endParaRPr lang="en-US"/>
          </a:p>
        </p:txBody>
      </p:sp>
      <p:pic>
        <p:nvPicPr>
          <p:cNvPr id="5" name="Picture 2" descr="E:\videos\imgsVideo\sketch\1.png"/>
          <p:cNvPicPr>
            <a:picLocks noChangeAspect="1" noChangeArrowheads="1"/>
          </p:cNvPicPr>
          <p:nvPr/>
        </p:nvPicPr>
        <p:blipFill>
          <a:blip r:embed="rId3" cstate="screen"/>
          <a:srcRect/>
          <a:stretch>
            <a:fillRect/>
          </a:stretch>
        </p:blipFill>
        <p:spPr bwMode="auto">
          <a:xfrm>
            <a:off x="533400" y="1981200"/>
            <a:ext cx="1693870" cy="1280160"/>
          </a:xfrm>
          <a:prstGeom prst="rect">
            <a:avLst/>
          </a:prstGeom>
          <a:noFill/>
        </p:spPr>
      </p:pic>
      <p:pic>
        <p:nvPicPr>
          <p:cNvPr id="6" name="Picture 3" descr="E:\videos\imgsVideo\sketch\2.png"/>
          <p:cNvPicPr>
            <a:picLocks noChangeAspect="1" noChangeArrowheads="1"/>
          </p:cNvPicPr>
          <p:nvPr/>
        </p:nvPicPr>
        <p:blipFill>
          <a:blip r:embed="rId4" cstate="screen"/>
          <a:srcRect/>
          <a:stretch>
            <a:fillRect/>
          </a:stretch>
        </p:blipFill>
        <p:spPr bwMode="auto">
          <a:xfrm>
            <a:off x="533400" y="3663696"/>
            <a:ext cx="1693871" cy="1280160"/>
          </a:xfrm>
          <a:prstGeom prst="rect">
            <a:avLst/>
          </a:prstGeom>
          <a:noFill/>
        </p:spPr>
      </p:pic>
      <p:pic>
        <p:nvPicPr>
          <p:cNvPr id="7" name="Picture 6" descr="E:\videos\imgsVideo\sketch\11.png"/>
          <p:cNvPicPr>
            <a:picLocks noChangeAspect="1" noChangeArrowheads="1"/>
          </p:cNvPicPr>
          <p:nvPr/>
        </p:nvPicPr>
        <p:blipFill>
          <a:blip r:embed="rId5" cstate="screen">
            <a:lum/>
          </a:blip>
          <a:srcRect/>
          <a:stretch>
            <a:fillRect/>
          </a:stretch>
        </p:blipFill>
        <p:spPr bwMode="auto">
          <a:xfrm>
            <a:off x="2408902" y="1981200"/>
            <a:ext cx="6124028" cy="1280160"/>
          </a:xfrm>
          <a:prstGeom prst="rect">
            <a:avLst/>
          </a:prstGeom>
          <a:noFill/>
        </p:spPr>
      </p:pic>
      <p:pic>
        <p:nvPicPr>
          <p:cNvPr id="8" name="Picture 7" descr="E:\videos\imgsVideo\sketch\22.png"/>
          <p:cNvPicPr>
            <a:picLocks noChangeAspect="1" noChangeArrowheads="1"/>
          </p:cNvPicPr>
          <p:nvPr/>
        </p:nvPicPr>
        <p:blipFill>
          <a:blip r:embed="rId6" cstate="screen"/>
          <a:srcRect/>
          <a:stretch>
            <a:fillRect/>
          </a:stretch>
        </p:blipFill>
        <p:spPr bwMode="auto">
          <a:xfrm>
            <a:off x="2408903" y="3672840"/>
            <a:ext cx="6125497" cy="1280160"/>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bHi\Desktop\crossDomainMatching\mainPPT\presentation\rescaledImages\g5.png"/>
          <p:cNvPicPr>
            <a:picLocks noChangeAspect="1" noChangeArrowheads="1"/>
          </p:cNvPicPr>
          <p:nvPr/>
        </p:nvPicPr>
        <p:blipFill>
          <a:blip r:embed="rId3" cstate="screen"/>
          <a:srcRect r="13487"/>
          <a:stretch>
            <a:fillRect/>
          </a:stretch>
        </p:blipFill>
        <p:spPr bwMode="auto">
          <a:xfrm>
            <a:off x="-1" y="858708"/>
            <a:ext cx="9144001" cy="5084892"/>
          </a:xfrm>
          <a:prstGeom prst="rect">
            <a:avLst/>
          </a:prstGeom>
          <a:noFill/>
        </p:spPr>
      </p:pic>
      <p:sp>
        <p:nvSpPr>
          <p:cNvPr id="7" name="Slide Number Placeholder 6"/>
          <p:cNvSpPr>
            <a:spLocks noGrp="1"/>
          </p:cNvSpPr>
          <p:nvPr>
            <p:ph type="sldNum" sz="quarter" idx="12"/>
          </p:nvPr>
        </p:nvSpPr>
        <p:spPr/>
        <p:txBody>
          <a:bodyPr/>
          <a:lstStyle/>
          <a:p>
            <a:fld id="{B4D0DC16-2410-4FF0-B956-60E0235F22FF}" type="slidenum">
              <a:rPr lang="en-US" smtClean="0"/>
              <a:pPr/>
              <a:t>4</a:t>
            </a:fld>
            <a:endParaRPr lang="en-US"/>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using Sketches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40</a:t>
            </a:fld>
            <a:endParaRPr lang="en-US"/>
          </a:p>
        </p:txBody>
      </p:sp>
      <p:pic>
        <p:nvPicPr>
          <p:cNvPr id="9" name="Picture 4" descr="E:\videos\imgsVideo\sketch\3.png"/>
          <p:cNvPicPr>
            <a:picLocks noChangeAspect="1" noChangeArrowheads="1"/>
          </p:cNvPicPr>
          <p:nvPr/>
        </p:nvPicPr>
        <p:blipFill>
          <a:blip r:embed="rId3" cstate="screen"/>
          <a:srcRect/>
          <a:stretch>
            <a:fillRect/>
          </a:stretch>
        </p:blipFill>
        <p:spPr bwMode="auto">
          <a:xfrm>
            <a:off x="685800" y="3657600"/>
            <a:ext cx="1803861" cy="1371600"/>
          </a:xfrm>
          <a:prstGeom prst="rect">
            <a:avLst/>
          </a:prstGeom>
          <a:noFill/>
        </p:spPr>
      </p:pic>
      <p:pic>
        <p:nvPicPr>
          <p:cNvPr id="10" name="Picture 5" descr="E:\videos\imgsVideo\sketch\4.png"/>
          <p:cNvPicPr>
            <a:picLocks noChangeAspect="1" noChangeArrowheads="1"/>
          </p:cNvPicPr>
          <p:nvPr/>
        </p:nvPicPr>
        <p:blipFill>
          <a:blip r:embed="rId4" cstate="screen"/>
          <a:srcRect/>
          <a:stretch>
            <a:fillRect/>
          </a:stretch>
        </p:blipFill>
        <p:spPr bwMode="auto">
          <a:xfrm>
            <a:off x="685800" y="1905000"/>
            <a:ext cx="1803861" cy="1371600"/>
          </a:xfrm>
          <a:prstGeom prst="rect">
            <a:avLst/>
          </a:prstGeom>
          <a:noFill/>
        </p:spPr>
      </p:pic>
      <p:pic>
        <p:nvPicPr>
          <p:cNvPr id="11" name="Picture 2" descr="E:\videos\imgsVideo\sketch\44.png"/>
          <p:cNvPicPr>
            <a:picLocks noChangeAspect="1" noChangeArrowheads="1"/>
          </p:cNvPicPr>
          <p:nvPr/>
        </p:nvPicPr>
        <p:blipFill>
          <a:blip r:embed="rId5" cstate="screen"/>
          <a:srcRect/>
          <a:stretch>
            <a:fillRect/>
          </a:stretch>
        </p:blipFill>
        <p:spPr bwMode="auto">
          <a:xfrm>
            <a:off x="2691939" y="3657600"/>
            <a:ext cx="5559878" cy="1371600"/>
          </a:xfrm>
          <a:prstGeom prst="rect">
            <a:avLst/>
          </a:prstGeom>
          <a:noFill/>
        </p:spPr>
      </p:pic>
      <p:pic>
        <p:nvPicPr>
          <p:cNvPr id="12" name="Picture 3" descr="E:\videos\imgsVideo\sketch\33.png"/>
          <p:cNvPicPr>
            <a:picLocks noChangeAspect="1" noChangeArrowheads="1"/>
          </p:cNvPicPr>
          <p:nvPr/>
        </p:nvPicPr>
        <p:blipFill>
          <a:blip r:embed="rId6" cstate="screen"/>
          <a:srcRect/>
          <a:stretch>
            <a:fillRect/>
          </a:stretch>
        </p:blipFill>
        <p:spPr bwMode="auto">
          <a:xfrm>
            <a:off x="2667000" y="1905000"/>
            <a:ext cx="5580529" cy="1371600"/>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Quantitative Evaluations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41</a:t>
            </a:fld>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r>
              <a:rPr lang="en-US" dirty="0" smtClean="0"/>
              <a:t>#Query Images: 500 Photographs</a:t>
            </a:r>
          </a:p>
          <a:p>
            <a:pPr>
              <a:buNone/>
            </a:pPr>
            <a:endParaRPr lang="en-US" dirty="0" smtClean="0"/>
          </a:p>
          <a:p>
            <a:pPr>
              <a:buNone/>
            </a:pPr>
            <a:r>
              <a:rPr lang="en-US" dirty="0" smtClean="0"/>
              <a:t>#Retrieval Set Images ~ 1M </a:t>
            </a:r>
            <a:r>
              <a:rPr lang="en-US" dirty="0" err="1" smtClean="0"/>
              <a:t>Flickr</a:t>
            </a:r>
            <a:r>
              <a:rPr lang="en-US" dirty="0" smtClean="0"/>
              <a:t> Images</a:t>
            </a:r>
          </a:p>
        </p:txBody>
      </p:sp>
      <p:sp>
        <p:nvSpPr>
          <p:cNvPr id="4" name="Slide Number Placeholder 3"/>
          <p:cNvSpPr>
            <a:spLocks noGrp="1"/>
          </p:cNvSpPr>
          <p:nvPr>
            <p:ph type="sldNum" sz="quarter" idx="12"/>
          </p:nvPr>
        </p:nvSpPr>
        <p:spPr/>
        <p:txBody>
          <a:bodyPr/>
          <a:lstStyle/>
          <a:p>
            <a:fld id="{B4D0DC16-2410-4FF0-B956-60E0235F22FF}" type="slidenum">
              <a:rPr lang="en-US" smtClean="0"/>
              <a:pPr/>
              <a:t>42</a:t>
            </a:fld>
            <a:endParaRPr lang="en-US"/>
          </a:p>
        </p:txBody>
      </p:sp>
      <p:sp>
        <p:nvSpPr>
          <p:cNvPr id="5" name="Title 1"/>
          <p:cNvSpPr txBox="1">
            <a:spLocks/>
          </p:cNvSpPr>
          <p:nvPr/>
        </p:nvSpPr>
        <p:spPr>
          <a:xfrm>
            <a:off x="0" y="0"/>
            <a:ext cx="9144000" cy="1143000"/>
          </a:xfrm>
          <a:prstGeom prst="rect">
            <a:avLst/>
          </a:prstGeom>
        </p:spPr>
        <p:txBody>
          <a:bodyPr vert="horz" lIns="91440" tIns="45720" rIns="91440" bIns="45720" rtlCol="0" anchor="ctr">
            <a:noAutofit/>
          </a:bodyPr>
          <a:lstStyle/>
          <a:p>
            <a:pPr lvl="0" algn="ctr">
              <a:spcBef>
                <a:spcPct val="0"/>
              </a:spcBef>
              <a:defRPr/>
            </a:pPr>
            <a:r>
              <a:rPr kumimoji="0" lang="en-US" sz="3600" b="1" i="0" u="none" strike="noStrike" kern="1200" cap="small" spc="0" normalizeH="0" baseline="0" noProof="0" dirty="0" smtClean="0">
                <a:ln>
                  <a:noFill/>
                </a:ln>
                <a:solidFill>
                  <a:schemeClr val="tx1"/>
                </a:solidFill>
                <a:effectLst/>
                <a:uLnTx/>
                <a:uFillTx/>
                <a:latin typeface="+mj-lt"/>
                <a:ea typeface="+mj-ea"/>
                <a:cs typeface="+mj-cs"/>
              </a:rPr>
              <a:t>Image Instance Retrieval </a:t>
            </a:r>
            <a:br>
              <a:rPr kumimoji="0" lang="en-US" sz="3600" b="1" i="0" u="none" strike="noStrike" kern="1200" cap="small" spc="0" normalizeH="0" baseline="0" noProof="0" dirty="0" smtClean="0">
                <a:ln>
                  <a:noFill/>
                </a:ln>
                <a:solidFill>
                  <a:schemeClr val="tx1"/>
                </a:solidFill>
                <a:effectLst/>
                <a:uLnTx/>
                <a:uFillTx/>
                <a:latin typeface="+mj-lt"/>
                <a:ea typeface="+mj-ea"/>
                <a:cs typeface="+mj-cs"/>
              </a:rPr>
            </a:br>
            <a:r>
              <a:rPr kumimoji="0" lang="en-US" sz="2800" b="1" i="0" u="none" strike="noStrike" kern="1200" cap="small" spc="0" normalizeH="0" baseline="0" noProof="0" dirty="0" smtClean="0">
                <a:ln>
                  <a:noFill/>
                </a:ln>
                <a:solidFill>
                  <a:schemeClr val="tx1"/>
                </a:solidFill>
                <a:effectLst/>
                <a:uLnTx/>
                <a:uFillTx/>
                <a:latin typeface="+mj-lt"/>
                <a:ea typeface="+mj-ea"/>
                <a:cs typeface="+mj-cs"/>
              </a:rPr>
              <a:t>Holidays Dataset</a:t>
            </a:r>
            <a:r>
              <a:rPr kumimoji="0" lang="en-US" sz="2000" b="1" i="0" u="none" strike="noStrike" kern="1200" cap="small" spc="0" normalizeH="0" baseline="50000" noProof="0" dirty="0" smtClean="0">
                <a:ln>
                  <a:noFill/>
                </a:ln>
                <a:solidFill>
                  <a:schemeClr val="tx1"/>
                </a:solidFill>
                <a:effectLst/>
                <a:uLnTx/>
                <a:uFillTx/>
                <a:latin typeface="+mj-lt"/>
                <a:ea typeface="+mj-ea"/>
                <a:cs typeface="+mj-cs"/>
              </a:rPr>
              <a:t> </a:t>
            </a:r>
            <a:r>
              <a:rPr lang="en-US" sz="2800" dirty="0"/>
              <a:t>[</a:t>
            </a:r>
            <a:r>
              <a:rPr lang="en-US" sz="2800" dirty="0" err="1"/>
              <a:t>Jegou</a:t>
            </a:r>
            <a:r>
              <a:rPr lang="en-US" sz="2800" dirty="0"/>
              <a:t> et al., 2008]</a:t>
            </a:r>
            <a:endParaRPr kumimoji="0" lang="en-US" sz="2800" b="1" i="0" u="none" strike="noStrike" kern="1200" cap="small" spc="0" normalizeH="0" baseline="5000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19200"/>
            <a:ext cx="9144000" cy="563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4D0DC16-2410-4FF0-B956-60E0235F22FF}" type="slidenum">
              <a:rPr lang="en-US" smtClean="0">
                <a:solidFill>
                  <a:schemeClr val="bg1"/>
                </a:solidFill>
              </a:rPr>
              <a:pPr/>
              <a:t>43</a:t>
            </a:fld>
            <a:endParaRPr lang="en-US">
              <a:solidFill>
                <a:schemeClr val="bg1"/>
              </a:solidFill>
            </a:endParaRPr>
          </a:p>
        </p:txBody>
      </p:sp>
      <p:pic>
        <p:nvPicPr>
          <p:cNvPr id="5" name="Picture 2"/>
          <p:cNvPicPr>
            <a:picLocks noGrp="1" noChangeAspect="1" noChangeArrowheads="1"/>
          </p:cNvPicPr>
          <p:nvPr>
            <p:ph idx="1"/>
          </p:nvPr>
        </p:nvPicPr>
        <p:blipFill>
          <a:blip r:embed="rId3" cstate="screen"/>
          <a:srcRect/>
          <a:stretch>
            <a:fillRect/>
          </a:stretch>
        </p:blipFill>
        <p:spPr bwMode="auto">
          <a:xfrm>
            <a:off x="457200" y="2286000"/>
            <a:ext cx="8229600" cy="2366898"/>
          </a:xfrm>
          <a:prstGeom prst="rect">
            <a:avLst/>
          </a:prstGeom>
          <a:noFill/>
          <a:ln w="9525">
            <a:noFill/>
            <a:miter lim="800000"/>
            <a:headEnd/>
            <a:tailEnd/>
          </a:ln>
        </p:spPr>
      </p:pic>
      <p:sp>
        <p:nvSpPr>
          <p:cNvPr id="6" name="Rectangle 5"/>
          <p:cNvSpPr/>
          <p:nvPr/>
        </p:nvSpPr>
        <p:spPr>
          <a:xfrm>
            <a:off x="0" y="4729098"/>
            <a:ext cx="9144000" cy="338554"/>
          </a:xfrm>
          <a:prstGeom prst="rect">
            <a:avLst/>
          </a:prstGeom>
          <a:noFill/>
        </p:spPr>
        <p:txBody>
          <a:bodyPr wrap="square">
            <a:spAutoFit/>
          </a:bodyPr>
          <a:lstStyle/>
          <a:p>
            <a:pPr algn="ctr"/>
            <a:r>
              <a:rPr lang="en-US" sz="1600" b="1" dirty="0" smtClean="0">
                <a:solidFill>
                  <a:schemeClr val="bg1"/>
                </a:solidFill>
              </a:rPr>
              <a:t>Mean true positive rate of the top-5 image matches as a function of dataset size </a:t>
            </a:r>
            <a:endParaRPr lang="en-US" sz="1600" b="1" dirty="0">
              <a:solidFill>
                <a:schemeClr val="bg1"/>
              </a:solidFill>
            </a:endParaRPr>
          </a:p>
        </p:txBody>
      </p:sp>
      <p:sp>
        <p:nvSpPr>
          <p:cNvPr id="9" name="Title 1"/>
          <p:cNvSpPr txBox="1">
            <a:spLocks/>
          </p:cNvSpPr>
          <p:nvPr/>
        </p:nvSpPr>
        <p:spPr>
          <a:xfrm>
            <a:off x="0" y="0"/>
            <a:ext cx="9144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smtClean="0">
                <a:ln>
                  <a:noFill/>
                </a:ln>
                <a:solidFill>
                  <a:schemeClr val="tx1"/>
                </a:solidFill>
                <a:effectLst/>
                <a:uLnTx/>
                <a:uFillTx/>
                <a:latin typeface="+mj-lt"/>
                <a:ea typeface="+mj-ea"/>
                <a:cs typeface="+mj-cs"/>
              </a:rPr>
              <a:t>Image Instance Retrieval </a:t>
            </a:r>
            <a:br>
              <a:rPr kumimoji="0" lang="en-US" sz="3600" b="1" i="0" u="none" strike="noStrike" kern="1200" cap="small" spc="0" normalizeH="0" baseline="0" noProof="0" dirty="0" smtClean="0">
                <a:ln>
                  <a:noFill/>
                </a:ln>
                <a:solidFill>
                  <a:schemeClr val="tx1"/>
                </a:solidFill>
                <a:effectLst/>
                <a:uLnTx/>
                <a:uFillTx/>
                <a:latin typeface="+mj-lt"/>
                <a:ea typeface="+mj-ea"/>
                <a:cs typeface="+mj-cs"/>
              </a:rPr>
            </a:br>
            <a:r>
              <a:rPr kumimoji="0" lang="en-US" sz="2800" b="1" i="0" u="none" strike="noStrike" kern="1200" cap="small" spc="0" normalizeH="0" baseline="0" noProof="0" dirty="0" smtClean="0">
                <a:ln>
                  <a:noFill/>
                </a:ln>
                <a:solidFill>
                  <a:schemeClr val="tx1"/>
                </a:solidFill>
                <a:effectLst/>
                <a:uLnTx/>
                <a:uFillTx/>
                <a:latin typeface="+mj-lt"/>
                <a:ea typeface="+mj-ea"/>
                <a:cs typeface="+mj-cs"/>
              </a:rPr>
              <a:t>Holidays Dataset</a:t>
            </a:r>
            <a:r>
              <a:rPr kumimoji="0" lang="en-US" sz="2000" b="1" i="0" u="none" strike="noStrike" kern="1200" cap="small" spc="0" normalizeH="0" baseline="50000" noProof="0" dirty="0" smtClean="0">
                <a:ln>
                  <a:noFill/>
                </a:ln>
                <a:solidFill>
                  <a:schemeClr val="tx1"/>
                </a:solidFill>
                <a:effectLst/>
                <a:uLnTx/>
                <a:uFillTx/>
                <a:latin typeface="+mj-lt"/>
                <a:ea typeface="+mj-ea"/>
                <a:cs typeface="+mj-cs"/>
              </a:rPr>
              <a:t> </a:t>
            </a:r>
            <a:endParaRPr kumimoji="0" lang="en-US" sz="2800" b="1" i="0" u="none" strike="noStrike" kern="1200" cap="small" spc="0" normalizeH="0" baseline="5000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r>
              <a:rPr lang="en-US" dirty="0" smtClean="0"/>
              <a:t>Query Sketches: </a:t>
            </a:r>
          </a:p>
          <a:p>
            <a:pPr>
              <a:buNone/>
            </a:pPr>
            <a:r>
              <a:rPr lang="en-US" dirty="0" smtClean="0"/>
              <a:t>25 Car &amp; 25 Bicycle Sketches</a:t>
            </a:r>
          </a:p>
          <a:p>
            <a:pPr>
              <a:buNone/>
            </a:pPr>
            <a:endParaRPr lang="en-US" dirty="0" smtClean="0"/>
          </a:p>
          <a:p>
            <a:pPr>
              <a:buNone/>
            </a:pPr>
            <a:r>
              <a:rPr lang="en-US" dirty="0" smtClean="0"/>
              <a:t>Retrieval Set: </a:t>
            </a:r>
          </a:p>
          <a:p>
            <a:pPr>
              <a:buNone/>
            </a:pPr>
            <a:r>
              <a:rPr lang="en-US" dirty="0" smtClean="0"/>
              <a:t>10,000 Annotated Images</a:t>
            </a:r>
          </a:p>
          <a:p>
            <a:pPr>
              <a:buNone/>
            </a:pPr>
            <a:r>
              <a:rPr lang="da-DK" dirty="0"/>
              <a:t>Pascal VOC 2007 </a:t>
            </a:r>
            <a:r>
              <a:rPr lang="da-DK" dirty="0" smtClean="0"/>
              <a:t>Dataset</a:t>
            </a:r>
          </a:p>
          <a:p>
            <a:pPr>
              <a:buNone/>
            </a:pPr>
            <a:r>
              <a:rPr lang="da-DK" dirty="0" smtClean="0"/>
              <a:t>[Everingham </a:t>
            </a:r>
            <a:r>
              <a:rPr lang="da-DK" dirty="0"/>
              <a:t>et al., 2008] </a:t>
            </a:r>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B4D0DC16-2410-4FF0-B956-60E0235F22FF}" type="slidenum">
              <a:rPr lang="en-US" smtClean="0"/>
              <a:pPr/>
              <a:t>44</a:t>
            </a:fld>
            <a:endParaRPr lang="en-US"/>
          </a:p>
        </p:txBody>
      </p:sp>
      <p:sp>
        <p:nvSpPr>
          <p:cNvPr id="5" name="Title 1"/>
          <p:cNvSpPr>
            <a:spLocks noGrp="1"/>
          </p:cNvSpPr>
          <p:nvPr>
            <p:ph type="title"/>
          </p:nvPr>
        </p:nvSpPr>
        <p:spPr>
          <a:xfrm>
            <a:off x="457200" y="0"/>
            <a:ext cx="8229600" cy="1143000"/>
          </a:xfrm>
        </p:spPr>
        <p:txBody>
          <a:bodyPr>
            <a:normAutofit fontScale="90000"/>
          </a:bodyPr>
          <a:lstStyle/>
          <a:p>
            <a:r>
              <a:rPr lang="en-US" dirty="0" smtClean="0"/>
              <a:t>Sketch-based Image Retrieval</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19200"/>
            <a:ext cx="9144000" cy="563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Sketch-based Image Retrieval</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solidFill>
                  <a:srgbClr val="0B192B"/>
                </a:solidFill>
              </a:rPr>
              <a:pPr/>
              <a:t>45</a:t>
            </a:fld>
            <a:endParaRPr lang="en-US" dirty="0">
              <a:solidFill>
                <a:srgbClr val="0B192B"/>
              </a:solidFill>
            </a:endParaRPr>
          </a:p>
        </p:txBody>
      </p:sp>
      <p:pic>
        <p:nvPicPr>
          <p:cNvPr id="1026" name="Picture 2" descr="C:\Users\AbHi\Documents\My Dropbox\Abhinav.G-Shared\acmsiggraph\figures\siggraphASIAfigs\legend.png"/>
          <p:cNvPicPr>
            <a:picLocks noChangeAspect="1" noChangeArrowheads="1"/>
          </p:cNvPicPr>
          <p:nvPr/>
        </p:nvPicPr>
        <p:blipFill>
          <a:blip r:embed="rId3" cstate="screen"/>
          <a:srcRect/>
          <a:stretch>
            <a:fillRect/>
          </a:stretch>
        </p:blipFill>
        <p:spPr bwMode="auto">
          <a:xfrm>
            <a:off x="1066800" y="5257800"/>
            <a:ext cx="7051675" cy="781050"/>
          </a:xfrm>
          <a:prstGeom prst="rect">
            <a:avLst/>
          </a:prstGeom>
          <a:noFill/>
        </p:spPr>
      </p:pic>
      <p:grpSp>
        <p:nvGrpSpPr>
          <p:cNvPr id="10" name="Group 9"/>
          <p:cNvGrpSpPr/>
          <p:nvPr/>
        </p:nvGrpSpPr>
        <p:grpSpPr>
          <a:xfrm>
            <a:off x="0" y="1642646"/>
            <a:ext cx="9144000" cy="3157954"/>
            <a:chOff x="0" y="1490246"/>
            <a:chExt cx="9144000" cy="3157954"/>
          </a:xfrm>
        </p:grpSpPr>
        <p:pic>
          <p:nvPicPr>
            <p:cNvPr id="1027" name="Picture 3"/>
            <p:cNvPicPr>
              <a:picLocks noChangeAspect="1" noChangeArrowheads="1"/>
            </p:cNvPicPr>
            <p:nvPr/>
          </p:nvPicPr>
          <p:blipFill>
            <a:blip r:embed="rId4" cstate="screen"/>
            <a:srcRect t="2291" b="13324"/>
            <a:stretch>
              <a:fillRect/>
            </a:stretch>
          </p:blipFill>
          <p:spPr bwMode="auto">
            <a:xfrm>
              <a:off x="0" y="1752600"/>
              <a:ext cx="9144000" cy="2895600"/>
            </a:xfrm>
            <a:prstGeom prst="rect">
              <a:avLst/>
            </a:prstGeom>
            <a:noFill/>
            <a:ln w="9525">
              <a:noFill/>
              <a:miter lim="800000"/>
              <a:headEnd/>
              <a:tailEnd/>
            </a:ln>
          </p:spPr>
        </p:pic>
        <p:sp>
          <p:nvSpPr>
            <p:cNvPr id="8" name="Rectangle 7"/>
            <p:cNvSpPr/>
            <p:nvPr/>
          </p:nvSpPr>
          <p:spPr>
            <a:xfrm>
              <a:off x="838200" y="1490246"/>
              <a:ext cx="3200400" cy="338554"/>
            </a:xfrm>
            <a:prstGeom prst="rect">
              <a:avLst/>
            </a:prstGeom>
            <a:noFill/>
          </p:spPr>
          <p:txBody>
            <a:bodyPr wrap="square">
              <a:spAutoFit/>
            </a:bodyPr>
            <a:lstStyle/>
            <a:p>
              <a:pPr algn="ctr"/>
              <a:r>
                <a:rPr lang="en-US" sz="1600" b="1" dirty="0" err="1" smtClean="0">
                  <a:solidFill>
                    <a:schemeClr val="bg1"/>
                  </a:solidFill>
                </a:rPr>
                <a:t>mAP</a:t>
              </a:r>
              <a:r>
                <a:rPr lang="en-US" sz="1600" b="1" dirty="0" smtClean="0">
                  <a:solidFill>
                    <a:schemeClr val="bg1"/>
                  </a:solidFill>
                </a:rPr>
                <a:t> for Car Sketches</a:t>
              </a:r>
              <a:endParaRPr lang="en-US" sz="1600" b="1" dirty="0">
                <a:solidFill>
                  <a:schemeClr val="bg1"/>
                </a:solidFill>
              </a:endParaRPr>
            </a:p>
          </p:txBody>
        </p:sp>
        <p:sp>
          <p:nvSpPr>
            <p:cNvPr id="9" name="Rectangle 8"/>
            <p:cNvSpPr/>
            <p:nvPr/>
          </p:nvSpPr>
          <p:spPr>
            <a:xfrm>
              <a:off x="5486400" y="1490246"/>
              <a:ext cx="3200400" cy="338554"/>
            </a:xfrm>
            <a:prstGeom prst="rect">
              <a:avLst/>
            </a:prstGeom>
            <a:noFill/>
          </p:spPr>
          <p:txBody>
            <a:bodyPr wrap="square">
              <a:spAutoFit/>
            </a:bodyPr>
            <a:lstStyle/>
            <a:p>
              <a:pPr algn="ctr"/>
              <a:r>
                <a:rPr lang="en-US" sz="1600" b="1" dirty="0" err="1" smtClean="0">
                  <a:solidFill>
                    <a:schemeClr val="bg1"/>
                  </a:solidFill>
                </a:rPr>
                <a:t>mAP</a:t>
              </a:r>
              <a:r>
                <a:rPr lang="en-US" sz="1600" b="1" dirty="0" smtClean="0">
                  <a:solidFill>
                    <a:schemeClr val="bg1"/>
                  </a:solidFill>
                </a:rPr>
                <a:t> for Bicycle Sketches</a:t>
              </a:r>
              <a:endParaRPr lang="en-US" sz="1600" b="1"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Saliency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46</a:t>
            </a:fld>
            <a:endParaRPr lang="en-US"/>
          </a:p>
        </p:txBody>
      </p:sp>
      <p:pic>
        <p:nvPicPr>
          <p:cNvPr id="164866" name="Picture 2" descr="http://www.cabinetmagazine.org/issues/30/yarbus1_FINAL.jpg"/>
          <p:cNvPicPr>
            <a:picLocks noChangeAspect="1" noChangeArrowheads="1"/>
          </p:cNvPicPr>
          <p:nvPr/>
        </p:nvPicPr>
        <p:blipFill>
          <a:blip r:embed="rId3" cstate="screen"/>
          <a:srcRect/>
          <a:stretch>
            <a:fillRect/>
          </a:stretch>
        </p:blipFill>
        <p:spPr bwMode="auto">
          <a:xfrm>
            <a:off x="4572000" y="1828800"/>
            <a:ext cx="3738880" cy="3657600"/>
          </a:xfrm>
          <a:prstGeom prst="rect">
            <a:avLst/>
          </a:prstGeom>
          <a:noFill/>
        </p:spPr>
      </p:pic>
      <p:pic>
        <p:nvPicPr>
          <p:cNvPr id="164868" name="Picture 4" descr="http://www.cabinetmagazine.org/issues/30/repin_FINAL.jpg"/>
          <p:cNvPicPr>
            <a:picLocks noChangeAspect="1" noChangeArrowheads="1"/>
          </p:cNvPicPr>
          <p:nvPr/>
        </p:nvPicPr>
        <p:blipFill>
          <a:blip r:embed="rId4" cstate="screen"/>
          <a:srcRect/>
          <a:stretch>
            <a:fillRect/>
          </a:stretch>
        </p:blipFill>
        <p:spPr bwMode="auto">
          <a:xfrm>
            <a:off x="680720" y="1828800"/>
            <a:ext cx="3738880" cy="3657600"/>
          </a:xfrm>
          <a:prstGeom prst="rect">
            <a:avLst/>
          </a:prstGeom>
          <a:noFill/>
        </p:spPr>
      </p:pic>
      <p:sp>
        <p:nvSpPr>
          <p:cNvPr id="7" name="TextBox 6"/>
          <p:cNvSpPr txBox="1"/>
          <p:nvPr/>
        </p:nvSpPr>
        <p:spPr>
          <a:xfrm>
            <a:off x="228600" y="6550223"/>
            <a:ext cx="1397883" cy="307777"/>
          </a:xfrm>
          <a:prstGeom prst="rect">
            <a:avLst/>
          </a:prstGeom>
          <a:noFill/>
        </p:spPr>
        <p:txBody>
          <a:bodyPr wrap="none" rtlCol="0">
            <a:spAutoFit/>
          </a:bodyPr>
          <a:lstStyle/>
          <a:p>
            <a:r>
              <a:rPr lang="en-US" sz="1400" b="1" dirty="0" smtClean="0"/>
              <a:t>[</a:t>
            </a:r>
            <a:r>
              <a:rPr lang="en-US" sz="1400" b="1" dirty="0" err="1" smtClean="0"/>
              <a:t>Yarbus</a:t>
            </a:r>
            <a:r>
              <a:rPr lang="en-US" sz="1400" b="1" dirty="0" smtClean="0"/>
              <a:t>, 1962]</a:t>
            </a:r>
            <a:endParaRPr lang="en-US" sz="1400" b="1"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Proxy for Saliency</a:t>
            </a:r>
            <a:endParaRPr lang="en-US" dirty="0"/>
          </a:p>
        </p:txBody>
      </p:sp>
      <p:sp>
        <p:nvSpPr>
          <p:cNvPr id="2" name="Slide Number Placeholder 1"/>
          <p:cNvSpPr>
            <a:spLocks noGrp="1"/>
          </p:cNvSpPr>
          <p:nvPr>
            <p:ph type="sldNum" sz="quarter" idx="12"/>
          </p:nvPr>
        </p:nvSpPr>
        <p:spPr/>
        <p:txBody>
          <a:bodyPr/>
          <a:lstStyle/>
          <a:p>
            <a:fld id="{B4D0DC16-2410-4FF0-B956-60E0235F22FF}" type="slidenum">
              <a:rPr lang="en-US" smtClean="0"/>
              <a:pPr/>
              <a:t>47</a:t>
            </a:fld>
            <a:endParaRPr lang="en-US"/>
          </a:p>
        </p:txBody>
      </p:sp>
      <p:pic>
        <p:nvPicPr>
          <p:cNvPr id="4" name="Picture 2" descr="http://balaton.graphics.cs.cmu.edu/ashrivas/no_backups_home/codes/saliency_anto/anto_saliency_maps/39_orignal.bmp"/>
          <p:cNvPicPr>
            <a:picLocks noChangeAspect="1" noChangeArrowheads="1"/>
          </p:cNvPicPr>
          <p:nvPr/>
        </p:nvPicPr>
        <p:blipFill>
          <a:blip r:embed="rId3" cstate="screen"/>
          <a:srcRect l="16667" t="15310" r="16743" b="18421"/>
          <a:stretch>
            <a:fillRect/>
          </a:stretch>
        </p:blipFill>
        <p:spPr bwMode="auto">
          <a:xfrm>
            <a:off x="381000" y="1978152"/>
            <a:ext cx="4206240" cy="3139440"/>
          </a:xfrm>
          <a:prstGeom prst="rect">
            <a:avLst/>
          </a:prstGeom>
          <a:noFill/>
        </p:spPr>
      </p:pic>
      <p:pic>
        <p:nvPicPr>
          <p:cNvPr id="5" name="Picture 4" descr="http://balaton.graphics.cs.cmu.edu/ashrivas/no_backups_home/codes/saliency_anto/anto_saliency_maps/39_salient.bmp"/>
          <p:cNvPicPr>
            <a:picLocks noChangeAspect="1" noChangeArrowheads="1"/>
          </p:cNvPicPr>
          <p:nvPr/>
        </p:nvPicPr>
        <p:blipFill>
          <a:blip r:embed="rId4" cstate="screen"/>
          <a:srcRect l="16508" t="15357" r="16682" b="16981"/>
          <a:stretch>
            <a:fillRect/>
          </a:stretch>
        </p:blipFill>
        <p:spPr bwMode="auto">
          <a:xfrm>
            <a:off x="4648200" y="1981200"/>
            <a:ext cx="4129207" cy="313639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19200"/>
            <a:ext cx="9144000" cy="563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0"/>
            <a:ext cx="8229600" cy="1143000"/>
          </a:xfrm>
        </p:spPr>
        <p:txBody>
          <a:bodyPr>
            <a:normAutofit fontScale="90000"/>
          </a:bodyPr>
          <a:lstStyle/>
          <a:p>
            <a:r>
              <a:rPr lang="en-US" dirty="0" smtClean="0"/>
              <a:t>Predicting Saliency</a:t>
            </a:r>
            <a:br>
              <a:rPr lang="en-US" dirty="0" smtClean="0"/>
            </a:br>
            <a:r>
              <a:rPr lang="en-US" sz="3600" dirty="0" smtClean="0"/>
              <a:t>Saliency Dataset </a:t>
            </a:r>
            <a:r>
              <a:rPr lang="en-US" sz="2700" cap="none" dirty="0" smtClean="0"/>
              <a:t>[Judd et al., 2009]</a:t>
            </a:r>
            <a:endParaRPr lang="en-US" cap="none" dirty="0"/>
          </a:p>
        </p:txBody>
      </p:sp>
      <p:sp>
        <p:nvSpPr>
          <p:cNvPr id="2" name="Slide Number Placeholder 1"/>
          <p:cNvSpPr>
            <a:spLocks noGrp="1"/>
          </p:cNvSpPr>
          <p:nvPr>
            <p:ph type="sldNum" sz="quarter" idx="12"/>
          </p:nvPr>
        </p:nvSpPr>
        <p:spPr/>
        <p:txBody>
          <a:bodyPr/>
          <a:lstStyle/>
          <a:p>
            <a:fld id="{B4D0DC16-2410-4FF0-B956-60E0235F22FF}" type="slidenum">
              <a:rPr lang="en-US" smtClean="0">
                <a:solidFill>
                  <a:schemeClr val="bg1"/>
                </a:solidFill>
              </a:rPr>
              <a:pPr/>
              <a:t>48</a:t>
            </a:fld>
            <a:endParaRPr lang="en-US" dirty="0">
              <a:solidFill>
                <a:schemeClr val="bg1"/>
              </a:solidFill>
            </a:endParaRPr>
          </a:p>
        </p:txBody>
      </p:sp>
      <p:pic>
        <p:nvPicPr>
          <p:cNvPr id="7" name="Picture 3" descr="C:\Users\AbHi\Desktop\crossDomainMatching\qualifiers\presentation\rescaledImages\saliency_graph.jpg"/>
          <p:cNvPicPr>
            <a:picLocks noChangeAspect="1" noChangeArrowheads="1"/>
          </p:cNvPicPr>
          <p:nvPr/>
        </p:nvPicPr>
        <p:blipFill>
          <a:blip r:embed="rId3" cstate="screen"/>
          <a:srcRect/>
          <a:stretch>
            <a:fillRect/>
          </a:stretch>
        </p:blipFill>
        <p:spPr bwMode="auto">
          <a:xfrm>
            <a:off x="121759" y="1524000"/>
            <a:ext cx="8869841" cy="4191000"/>
          </a:xfrm>
          <a:prstGeom prst="rect">
            <a:avLst/>
          </a:prstGeom>
          <a:noFill/>
        </p:spPr>
      </p:pic>
      <p:sp>
        <p:nvSpPr>
          <p:cNvPr id="9" name="Oval 8"/>
          <p:cNvSpPr/>
          <p:nvPr/>
        </p:nvSpPr>
        <p:spPr>
          <a:xfrm>
            <a:off x="0" y="2133600"/>
            <a:ext cx="9144000" cy="4217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8873" y="3686783"/>
            <a:ext cx="8305800" cy="533399"/>
          </a:xfrm>
          <a:prstGeom prst="ellipse">
            <a:avLst/>
          </a:prstGeom>
          <a:noFill/>
          <a:ln w="57150">
            <a:solidFill>
              <a:srgbClr val="0B19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2778642"/>
            <a:ext cx="9144000" cy="421758"/>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it fail?</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49</a:t>
            </a:fld>
            <a:endParaRPr lang="en-US"/>
          </a:p>
        </p:txBody>
      </p:sp>
      <p:pic>
        <p:nvPicPr>
          <p:cNvPr id="11" name="Picture 21"/>
          <p:cNvPicPr>
            <a:picLocks noChangeAspect="1" noChangeArrowheads="1"/>
          </p:cNvPicPr>
          <p:nvPr/>
        </p:nvPicPr>
        <p:blipFill>
          <a:blip r:embed="rId3" cstate="screen"/>
          <a:srcRect/>
          <a:stretch>
            <a:fillRect/>
          </a:stretch>
        </p:blipFill>
        <p:spPr bwMode="auto">
          <a:xfrm>
            <a:off x="1447800" y="5029200"/>
            <a:ext cx="1571597" cy="1143000"/>
          </a:xfrm>
          <a:prstGeom prst="rect">
            <a:avLst/>
          </a:prstGeom>
          <a:noFill/>
          <a:ln w="9525">
            <a:noFill/>
            <a:miter lim="800000"/>
            <a:headEnd/>
            <a:tailEnd/>
          </a:ln>
        </p:spPr>
      </p:pic>
      <p:pic>
        <p:nvPicPr>
          <p:cNvPr id="62465" name="Picture 1" descr="C:\Users\AbHi\Desktop\crossDomainMatching\siggraph asia\new_paintings\admiralty_arch\1.jpg"/>
          <p:cNvPicPr>
            <a:picLocks noChangeAspect="1" noChangeArrowheads="1"/>
          </p:cNvPicPr>
          <p:nvPr/>
        </p:nvPicPr>
        <p:blipFill>
          <a:blip r:embed="rId4" cstate="screen"/>
          <a:srcRect/>
          <a:stretch>
            <a:fillRect/>
          </a:stretch>
        </p:blipFill>
        <p:spPr bwMode="auto">
          <a:xfrm>
            <a:off x="2057400" y="1219200"/>
            <a:ext cx="5041103" cy="3657600"/>
          </a:xfrm>
          <a:prstGeom prst="rect">
            <a:avLst/>
          </a:prstGeom>
          <a:noFill/>
        </p:spPr>
      </p:pic>
      <p:pic>
        <p:nvPicPr>
          <p:cNvPr id="7" name="Picture 21"/>
          <p:cNvPicPr>
            <a:picLocks noChangeAspect="1" noChangeArrowheads="1"/>
          </p:cNvPicPr>
          <p:nvPr/>
        </p:nvPicPr>
        <p:blipFill>
          <a:blip r:embed="rId5" cstate="screen"/>
          <a:srcRect/>
          <a:stretch>
            <a:fillRect/>
          </a:stretch>
        </p:blipFill>
        <p:spPr bwMode="auto">
          <a:xfrm>
            <a:off x="4654084" y="5029200"/>
            <a:ext cx="1514706" cy="1143000"/>
          </a:xfrm>
          <a:prstGeom prst="rect">
            <a:avLst/>
          </a:prstGeom>
          <a:noFill/>
          <a:ln w="9525">
            <a:noFill/>
            <a:miter lim="800000"/>
            <a:headEnd/>
            <a:tailEnd/>
          </a:ln>
        </p:spPr>
      </p:pic>
      <p:pic>
        <p:nvPicPr>
          <p:cNvPr id="8" name="Picture 21"/>
          <p:cNvPicPr>
            <a:picLocks noChangeAspect="1" noChangeArrowheads="1"/>
          </p:cNvPicPr>
          <p:nvPr/>
        </p:nvPicPr>
        <p:blipFill>
          <a:blip r:embed="rId6" cstate="screen"/>
          <a:srcRect/>
          <a:stretch>
            <a:fillRect/>
          </a:stretch>
        </p:blipFill>
        <p:spPr bwMode="auto">
          <a:xfrm>
            <a:off x="3072276" y="5029200"/>
            <a:ext cx="1528929" cy="1143000"/>
          </a:xfrm>
          <a:prstGeom prst="rect">
            <a:avLst/>
          </a:prstGeom>
          <a:noFill/>
          <a:ln w="9525">
            <a:noFill/>
            <a:miter lim="800000"/>
            <a:headEnd/>
            <a:tailEnd/>
          </a:ln>
        </p:spPr>
      </p:pic>
      <p:pic>
        <p:nvPicPr>
          <p:cNvPr id="10" name="Picture 21"/>
          <p:cNvPicPr>
            <a:picLocks noChangeAspect="1" noChangeArrowheads="1"/>
          </p:cNvPicPr>
          <p:nvPr/>
        </p:nvPicPr>
        <p:blipFill>
          <a:blip r:embed="rId7" cstate="screen"/>
          <a:srcRect/>
          <a:stretch>
            <a:fillRect/>
          </a:stretch>
        </p:blipFill>
        <p:spPr bwMode="auto">
          <a:xfrm>
            <a:off x="6221670" y="5029200"/>
            <a:ext cx="1550730" cy="1143000"/>
          </a:xfrm>
          <a:prstGeom prst="rect">
            <a:avLst/>
          </a:prstGeom>
          <a:noFill/>
          <a:ln w="9525">
            <a:noFill/>
            <a:miter lim="800000"/>
            <a:headEnd/>
            <a:tailEnd/>
          </a:ln>
        </p:spPr>
      </p:pic>
      <p:sp>
        <p:nvSpPr>
          <p:cNvPr id="12" name="TextBox 11"/>
          <p:cNvSpPr txBox="1"/>
          <p:nvPr/>
        </p:nvSpPr>
        <p:spPr>
          <a:xfrm>
            <a:off x="3886200" y="6172200"/>
            <a:ext cx="1492781" cy="369332"/>
          </a:xfrm>
          <a:prstGeom prst="rect">
            <a:avLst/>
          </a:prstGeom>
          <a:noFill/>
        </p:spPr>
        <p:txBody>
          <a:bodyPr wrap="none" rtlCol="0">
            <a:spAutoFit/>
          </a:bodyPr>
          <a:lstStyle/>
          <a:p>
            <a:r>
              <a:rPr lang="en-US" dirty="0" smtClean="0"/>
              <a:t>Top Matches</a:t>
            </a: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4D0DC16-2410-4FF0-B956-60E0235F22FF}" type="slidenum">
              <a:rPr lang="en-US" smtClean="0"/>
              <a:pPr/>
              <a:t>5</a:t>
            </a:fld>
            <a:endParaRPr lang="en-US"/>
          </a:p>
        </p:txBody>
      </p:sp>
      <p:pic>
        <p:nvPicPr>
          <p:cNvPr id="6146" name="Picture 2" descr="C:\Users\AbHi\Desktop\crossDomainMatching\mainPPT\presentation\rescaledImages\IMG_5582.png"/>
          <p:cNvPicPr>
            <a:picLocks noChangeAspect="1" noChangeArrowheads="1"/>
          </p:cNvPicPr>
          <p:nvPr/>
        </p:nvPicPr>
        <p:blipFill>
          <a:blip r:embed="rId3" cstate="screen"/>
          <a:srcRect/>
          <a:stretch>
            <a:fillRect/>
          </a:stretch>
        </p:blipFill>
        <p:spPr bwMode="auto">
          <a:xfrm>
            <a:off x="1676400" y="914400"/>
            <a:ext cx="5885815" cy="4953000"/>
          </a:xfrm>
          <a:prstGeom prst="rect">
            <a:avLst/>
          </a:prstGeom>
          <a:noFill/>
        </p:spPr>
      </p:pic>
      <p:sp>
        <p:nvSpPr>
          <p:cNvPr id="4" name="TextBox 3"/>
          <p:cNvSpPr txBox="1"/>
          <p:nvPr/>
        </p:nvSpPr>
        <p:spPr>
          <a:xfrm>
            <a:off x="2362200" y="5943600"/>
            <a:ext cx="4642618" cy="461665"/>
          </a:xfrm>
          <a:prstGeom prst="rect">
            <a:avLst/>
          </a:prstGeom>
          <a:noFill/>
        </p:spPr>
        <p:txBody>
          <a:bodyPr wrap="none" rtlCol="0">
            <a:spAutoFit/>
          </a:bodyPr>
          <a:lstStyle/>
          <a:p>
            <a:r>
              <a:rPr lang="en-US" sz="2400" b="1" dirty="0" smtClean="0"/>
              <a:t>Medici Fountain, Paris (winter)</a:t>
            </a:r>
            <a:endParaRPr lang="en-US" sz="2400" b="1"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Applications</a:t>
            </a:r>
            <a:endParaRPr lang="en-US" dirty="0"/>
          </a:p>
        </p:txBody>
      </p:sp>
      <p:sp>
        <p:nvSpPr>
          <p:cNvPr id="3" name="Slide Number Placeholder 2"/>
          <p:cNvSpPr>
            <a:spLocks noGrp="1"/>
          </p:cNvSpPr>
          <p:nvPr>
            <p:ph type="sldNum" sz="quarter" idx="12"/>
          </p:nvPr>
        </p:nvSpPr>
        <p:spPr/>
        <p:txBody>
          <a:bodyPr/>
          <a:lstStyle/>
          <a:p>
            <a:fld id="{B4D0DC16-2410-4FF0-B956-60E0235F22FF}" type="slidenum">
              <a:rPr lang="en-US" smtClean="0"/>
              <a:pPr/>
              <a:t>50</a:t>
            </a:fld>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51</a:t>
            </a:fld>
            <a:endParaRPr lang="en-US"/>
          </a:p>
        </p:txBody>
      </p:sp>
      <p:pic>
        <p:nvPicPr>
          <p:cNvPr id="2050" name="Picture 2"/>
          <p:cNvPicPr>
            <a:picLocks noChangeAspect="1" noChangeArrowheads="1"/>
          </p:cNvPicPr>
          <p:nvPr/>
        </p:nvPicPr>
        <p:blipFill>
          <a:blip r:embed="rId3" cstate="screen"/>
          <a:srcRect/>
          <a:stretch>
            <a:fillRect/>
          </a:stretch>
        </p:blipFill>
        <p:spPr bwMode="auto">
          <a:xfrm>
            <a:off x="4812899" y="2719387"/>
            <a:ext cx="2698018" cy="1828800"/>
          </a:xfrm>
          <a:prstGeom prst="rect">
            <a:avLst/>
          </a:prstGeom>
          <a:noFill/>
          <a:ln w="9525">
            <a:noFill/>
            <a:miter lim="800000"/>
            <a:headEnd/>
            <a:tailEnd/>
          </a:ln>
        </p:spPr>
      </p:pic>
      <p:pic>
        <p:nvPicPr>
          <p:cNvPr id="2053" name="Picture 5"/>
          <p:cNvPicPr>
            <a:picLocks noChangeAspect="1" noChangeArrowheads="1"/>
          </p:cNvPicPr>
          <p:nvPr/>
        </p:nvPicPr>
        <p:blipFill>
          <a:blip r:embed="rId4" cstate="screen"/>
          <a:srcRect/>
          <a:stretch>
            <a:fillRect/>
          </a:stretch>
        </p:blipFill>
        <p:spPr bwMode="auto">
          <a:xfrm>
            <a:off x="1905000" y="2719387"/>
            <a:ext cx="2691442" cy="1828800"/>
          </a:xfrm>
          <a:prstGeom prst="rect">
            <a:avLst/>
          </a:prstGeom>
          <a:noFill/>
          <a:ln w="9525">
            <a:noFill/>
            <a:miter lim="800000"/>
            <a:headEnd/>
            <a:tailEnd/>
          </a:ln>
        </p:spPr>
      </p:pic>
      <p:sp>
        <p:nvSpPr>
          <p:cNvPr id="11" name="TextBox 10"/>
          <p:cNvSpPr txBox="1"/>
          <p:nvPr/>
        </p:nvSpPr>
        <p:spPr>
          <a:xfrm>
            <a:off x="2286000" y="4567535"/>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
        <p:nvSpPr>
          <p:cNvPr id="12" name="TextBox 11"/>
          <p:cNvSpPr txBox="1"/>
          <p:nvPr/>
        </p:nvSpPr>
        <p:spPr>
          <a:xfrm>
            <a:off x="5183916" y="4547413"/>
            <a:ext cx="1955985" cy="276999"/>
          </a:xfrm>
          <a:prstGeom prst="rect">
            <a:avLst/>
          </a:prstGeom>
          <a:noFill/>
        </p:spPr>
        <p:txBody>
          <a:bodyPr wrap="none" rtlCol="0">
            <a:spAutoFit/>
          </a:bodyPr>
          <a:lstStyle/>
          <a:p>
            <a:pPr algn="ctr"/>
            <a:r>
              <a:rPr lang="en-US" sz="1200" b="1" dirty="0" smtClean="0"/>
              <a:t>Re-photographed Image</a:t>
            </a:r>
            <a:endParaRPr lang="en-US" sz="1200" b="1" dirty="0"/>
          </a:p>
        </p:txBody>
      </p:sp>
      <p:sp>
        <p:nvSpPr>
          <p:cNvPr id="17" name="Rectangle 16"/>
          <p:cNvSpPr/>
          <p:nvPr/>
        </p:nvSpPr>
        <p:spPr>
          <a:xfrm>
            <a:off x="4703817" y="2109787"/>
            <a:ext cx="2916183" cy="523220"/>
          </a:xfrm>
          <a:prstGeom prst="rect">
            <a:avLst/>
          </a:prstGeom>
        </p:spPr>
        <p:txBody>
          <a:bodyPr wrap="none">
            <a:spAutoFit/>
          </a:bodyPr>
          <a:lstStyle/>
          <a:p>
            <a:r>
              <a:rPr lang="en-US" sz="1400" b="1" dirty="0" smtClean="0"/>
              <a:t>Computational Re-photography </a:t>
            </a:r>
          </a:p>
          <a:p>
            <a:pPr algn="ctr"/>
            <a:r>
              <a:rPr lang="en-US" sz="1400" b="1" dirty="0" smtClean="0"/>
              <a:t>(</a:t>
            </a:r>
            <a:r>
              <a:rPr lang="en-US" sz="1400" b="1" dirty="0" err="1" smtClean="0"/>
              <a:t>Bae</a:t>
            </a:r>
            <a:r>
              <a:rPr lang="en-US" sz="1400" b="1" dirty="0" smtClean="0"/>
              <a:t> et al., 2010)</a:t>
            </a:r>
            <a:endParaRPr lang="en-US" sz="14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52</a:t>
            </a:fld>
            <a:endParaRPr lang="en-US"/>
          </a:p>
        </p:txBody>
      </p:sp>
      <p:pic>
        <p:nvPicPr>
          <p:cNvPr id="2050" name="Picture 2"/>
          <p:cNvPicPr>
            <a:picLocks noChangeAspect="1" noChangeArrowheads="1"/>
          </p:cNvPicPr>
          <p:nvPr/>
        </p:nvPicPr>
        <p:blipFill>
          <a:blip r:embed="rId3" cstate="screen"/>
          <a:srcRect/>
          <a:stretch>
            <a:fillRect/>
          </a:stretch>
        </p:blipFill>
        <p:spPr bwMode="auto">
          <a:xfrm>
            <a:off x="3124200" y="2743200"/>
            <a:ext cx="2698018" cy="1828800"/>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5867400" y="2743200"/>
            <a:ext cx="2736653" cy="1828800"/>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a:stretch>
            <a:fillRect/>
          </a:stretch>
        </p:blipFill>
        <p:spPr bwMode="auto">
          <a:xfrm>
            <a:off x="228600" y="2743200"/>
            <a:ext cx="2691442" cy="1828800"/>
          </a:xfrm>
          <a:prstGeom prst="rect">
            <a:avLst/>
          </a:prstGeom>
          <a:noFill/>
          <a:ln w="9525">
            <a:noFill/>
            <a:miter lim="800000"/>
            <a:headEnd/>
            <a:tailEnd/>
          </a:ln>
        </p:spPr>
      </p:pic>
      <p:sp>
        <p:nvSpPr>
          <p:cNvPr id="12" name="TextBox 11"/>
          <p:cNvSpPr txBox="1"/>
          <p:nvPr/>
        </p:nvSpPr>
        <p:spPr>
          <a:xfrm>
            <a:off x="3508260" y="4571226"/>
            <a:ext cx="1955985" cy="276999"/>
          </a:xfrm>
          <a:prstGeom prst="rect">
            <a:avLst/>
          </a:prstGeom>
          <a:noFill/>
        </p:spPr>
        <p:txBody>
          <a:bodyPr wrap="none" rtlCol="0">
            <a:spAutoFit/>
          </a:bodyPr>
          <a:lstStyle/>
          <a:p>
            <a:pPr algn="ctr"/>
            <a:r>
              <a:rPr lang="en-US" sz="1200" b="1" dirty="0" smtClean="0"/>
              <a:t>Re-photographed Image</a:t>
            </a:r>
            <a:endParaRPr lang="en-US" sz="1200" b="1" dirty="0"/>
          </a:p>
        </p:txBody>
      </p:sp>
      <p:sp>
        <p:nvSpPr>
          <p:cNvPr id="13" name="TextBox 12"/>
          <p:cNvSpPr txBox="1"/>
          <p:nvPr/>
        </p:nvSpPr>
        <p:spPr>
          <a:xfrm>
            <a:off x="6532448" y="4571226"/>
            <a:ext cx="1467518" cy="276999"/>
          </a:xfrm>
          <a:prstGeom prst="rect">
            <a:avLst/>
          </a:prstGeom>
          <a:noFill/>
        </p:spPr>
        <p:txBody>
          <a:bodyPr wrap="none" rtlCol="0">
            <a:spAutoFit/>
          </a:bodyPr>
          <a:lstStyle/>
          <a:p>
            <a:pPr algn="ctr"/>
            <a:r>
              <a:rPr lang="en-US" sz="1200" b="1" dirty="0" smtClean="0"/>
              <a:t>Then &amp; Now View</a:t>
            </a:r>
            <a:endParaRPr lang="en-US" sz="1200" b="1" dirty="0"/>
          </a:p>
        </p:txBody>
      </p:sp>
      <p:sp>
        <p:nvSpPr>
          <p:cNvPr id="17" name="Rectangle 16"/>
          <p:cNvSpPr/>
          <p:nvPr/>
        </p:nvSpPr>
        <p:spPr>
          <a:xfrm>
            <a:off x="3657600" y="2438400"/>
            <a:ext cx="4317207" cy="307777"/>
          </a:xfrm>
          <a:prstGeom prst="rect">
            <a:avLst/>
          </a:prstGeom>
        </p:spPr>
        <p:txBody>
          <a:bodyPr wrap="none">
            <a:spAutoFit/>
          </a:bodyPr>
          <a:lstStyle/>
          <a:p>
            <a:r>
              <a:rPr lang="en-US" sz="1400" b="1" dirty="0" smtClean="0"/>
              <a:t>Computational Re-photography (</a:t>
            </a:r>
            <a:r>
              <a:rPr lang="en-US" sz="1400" b="1" dirty="0" err="1" smtClean="0"/>
              <a:t>Bae</a:t>
            </a:r>
            <a:r>
              <a:rPr lang="en-US" sz="1400" b="1" dirty="0" smtClean="0"/>
              <a:t> et al., 2010)</a:t>
            </a:r>
            <a:endParaRPr lang="en-US" sz="1400" b="1" dirty="0"/>
          </a:p>
        </p:txBody>
      </p:sp>
      <p:sp>
        <p:nvSpPr>
          <p:cNvPr id="14" name="TextBox 13"/>
          <p:cNvSpPr txBox="1"/>
          <p:nvPr/>
        </p:nvSpPr>
        <p:spPr>
          <a:xfrm>
            <a:off x="533400" y="4567535"/>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53</a:t>
            </a:fld>
            <a:endParaRPr lang="en-US"/>
          </a:p>
        </p:txBody>
      </p:sp>
      <p:pic>
        <p:nvPicPr>
          <p:cNvPr id="2050" name="Picture 2"/>
          <p:cNvPicPr>
            <a:picLocks noChangeAspect="1" noChangeArrowheads="1"/>
          </p:cNvPicPr>
          <p:nvPr/>
        </p:nvPicPr>
        <p:blipFill>
          <a:blip r:embed="rId3" cstate="screen"/>
          <a:srcRect/>
          <a:stretch>
            <a:fillRect/>
          </a:stretch>
        </p:blipFill>
        <p:spPr bwMode="auto">
          <a:xfrm>
            <a:off x="3124200" y="1752600"/>
            <a:ext cx="2698018" cy="1828800"/>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5867400" y="1752600"/>
            <a:ext cx="2736653" cy="1828800"/>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a:stretch>
            <a:fillRect/>
          </a:stretch>
        </p:blipFill>
        <p:spPr bwMode="auto">
          <a:xfrm>
            <a:off x="228600" y="1752600"/>
            <a:ext cx="2691442" cy="1828800"/>
          </a:xfrm>
          <a:prstGeom prst="rect">
            <a:avLst/>
          </a:prstGeom>
          <a:noFill/>
          <a:ln w="9525">
            <a:noFill/>
            <a:miter lim="800000"/>
            <a:headEnd/>
            <a:tailEnd/>
          </a:ln>
        </p:spPr>
      </p:pic>
      <p:pic>
        <p:nvPicPr>
          <p:cNvPr id="2055" name="Picture 7" descr="C:\Users\AbHi\Desktop\crossDomainMatching\siggraph asia\rephotography\old\new_crop.jpg"/>
          <p:cNvPicPr>
            <a:picLocks noChangeAspect="1" noChangeArrowheads="1"/>
          </p:cNvPicPr>
          <p:nvPr/>
        </p:nvPicPr>
        <p:blipFill>
          <a:blip r:embed="rId6" cstate="screen"/>
          <a:srcRect/>
          <a:stretch>
            <a:fillRect/>
          </a:stretch>
        </p:blipFill>
        <p:spPr bwMode="auto">
          <a:xfrm>
            <a:off x="5943600" y="4343400"/>
            <a:ext cx="2667000" cy="1828800"/>
          </a:xfrm>
          <a:prstGeom prst="rect">
            <a:avLst/>
          </a:prstGeom>
          <a:noFill/>
        </p:spPr>
      </p:pic>
      <p:sp>
        <p:nvSpPr>
          <p:cNvPr id="12" name="TextBox 11"/>
          <p:cNvSpPr txBox="1"/>
          <p:nvPr/>
        </p:nvSpPr>
        <p:spPr>
          <a:xfrm>
            <a:off x="3508260" y="3580626"/>
            <a:ext cx="1955985" cy="276999"/>
          </a:xfrm>
          <a:prstGeom prst="rect">
            <a:avLst/>
          </a:prstGeom>
          <a:noFill/>
        </p:spPr>
        <p:txBody>
          <a:bodyPr wrap="none" rtlCol="0">
            <a:spAutoFit/>
          </a:bodyPr>
          <a:lstStyle/>
          <a:p>
            <a:pPr algn="ctr"/>
            <a:r>
              <a:rPr lang="en-US" sz="1200" b="1" dirty="0" smtClean="0"/>
              <a:t>Re-photographed Image</a:t>
            </a:r>
            <a:endParaRPr lang="en-US" sz="1200" b="1" dirty="0"/>
          </a:p>
        </p:txBody>
      </p:sp>
      <p:sp>
        <p:nvSpPr>
          <p:cNvPr id="13" name="TextBox 12"/>
          <p:cNvSpPr txBox="1"/>
          <p:nvPr/>
        </p:nvSpPr>
        <p:spPr>
          <a:xfrm>
            <a:off x="6532448" y="3580626"/>
            <a:ext cx="1467518" cy="276999"/>
          </a:xfrm>
          <a:prstGeom prst="rect">
            <a:avLst/>
          </a:prstGeom>
          <a:noFill/>
        </p:spPr>
        <p:txBody>
          <a:bodyPr wrap="none" rtlCol="0">
            <a:spAutoFit/>
          </a:bodyPr>
          <a:lstStyle/>
          <a:p>
            <a:pPr algn="ctr"/>
            <a:r>
              <a:rPr lang="en-US" sz="1200" b="1" dirty="0" smtClean="0"/>
              <a:t>Then &amp; Now View</a:t>
            </a:r>
            <a:endParaRPr lang="en-US" sz="1200" b="1" dirty="0"/>
          </a:p>
        </p:txBody>
      </p:sp>
      <p:sp>
        <p:nvSpPr>
          <p:cNvPr id="14" name="TextBox 13"/>
          <p:cNvSpPr txBox="1"/>
          <p:nvPr/>
        </p:nvSpPr>
        <p:spPr>
          <a:xfrm>
            <a:off x="6825431" y="6167735"/>
            <a:ext cx="944297" cy="276999"/>
          </a:xfrm>
          <a:prstGeom prst="rect">
            <a:avLst/>
          </a:prstGeom>
          <a:noFill/>
        </p:spPr>
        <p:txBody>
          <a:bodyPr wrap="none" rtlCol="0">
            <a:spAutoFit/>
          </a:bodyPr>
          <a:lstStyle/>
          <a:p>
            <a:pPr algn="ctr"/>
            <a:r>
              <a:rPr lang="en-US" sz="1200" b="1" dirty="0" smtClean="0"/>
              <a:t>Top Match</a:t>
            </a:r>
          </a:p>
        </p:txBody>
      </p:sp>
      <p:sp>
        <p:nvSpPr>
          <p:cNvPr id="17" name="Rectangle 16"/>
          <p:cNvSpPr/>
          <p:nvPr/>
        </p:nvSpPr>
        <p:spPr>
          <a:xfrm>
            <a:off x="3657600" y="1447800"/>
            <a:ext cx="4317207" cy="307777"/>
          </a:xfrm>
          <a:prstGeom prst="rect">
            <a:avLst/>
          </a:prstGeom>
        </p:spPr>
        <p:txBody>
          <a:bodyPr wrap="none">
            <a:spAutoFit/>
          </a:bodyPr>
          <a:lstStyle/>
          <a:p>
            <a:r>
              <a:rPr lang="en-US" sz="1400" b="1" dirty="0" smtClean="0"/>
              <a:t>Computational Re-photography (</a:t>
            </a:r>
            <a:r>
              <a:rPr lang="en-US" sz="1400" b="1" dirty="0" err="1" smtClean="0"/>
              <a:t>Bae</a:t>
            </a:r>
            <a:r>
              <a:rPr lang="en-US" sz="1400" b="1" dirty="0" smtClean="0"/>
              <a:t> et al., 2010)</a:t>
            </a:r>
            <a:endParaRPr lang="en-US" sz="1400" b="1" dirty="0"/>
          </a:p>
        </p:txBody>
      </p:sp>
      <p:sp>
        <p:nvSpPr>
          <p:cNvPr id="18" name="Rectangle 17"/>
          <p:cNvSpPr/>
          <p:nvPr/>
        </p:nvSpPr>
        <p:spPr>
          <a:xfrm>
            <a:off x="6553200" y="4035623"/>
            <a:ext cx="1381853" cy="307777"/>
          </a:xfrm>
          <a:prstGeom prst="rect">
            <a:avLst/>
          </a:prstGeom>
        </p:spPr>
        <p:txBody>
          <a:bodyPr wrap="none">
            <a:spAutoFit/>
          </a:bodyPr>
          <a:lstStyle/>
          <a:p>
            <a:r>
              <a:rPr lang="en-US" sz="1400" b="1" dirty="0" smtClean="0"/>
              <a:t>Our Approach</a:t>
            </a:r>
            <a:endParaRPr lang="en-US" sz="1400" b="1" dirty="0"/>
          </a:p>
        </p:txBody>
      </p:sp>
      <p:pic>
        <p:nvPicPr>
          <p:cNvPr id="19" name="Picture 5"/>
          <p:cNvPicPr>
            <a:picLocks noChangeAspect="1" noChangeArrowheads="1"/>
          </p:cNvPicPr>
          <p:nvPr/>
        </p:nvPicPr>
        <p:blipFill>
          <a:blip r:embed="rId5" cstate="screen"/>
          <a:srcRect/>
          <a:stretch>
            <a:fillRect/>
          </a:stretch>
        </p:blipFill>
        <p:spPr bwMode="auto">
          <a:xfrm>
            <a:off x="228600" y="4343400"/>
            <a:ext cx="2691442" cy="1828800"/>
          </a:xfrm>
          <a:prstGeom prst="rect">
            <a:avLst/>
          </a:prstGeom>
          <a:noFill/>
          <a:ln w="9525">
            <a:noFill/>
            <a:miter lim="800000"/>
            <a:headEnd/>
            <a:tailEnd/>
          </a:ln>
        </p:spPr>
      </p:pic>
      <p:sp>
        <p:nvSpPr>
          <p:cNvPr id="21" name="Rectangle 20"/>
          <p:cNvSpPr/>
          <p:nvPr/>
        </p:nvSpPr>
        <p:spPr>
          <a:xfrm>
            <a:off x="3209929" y="4763869"/>
            <a:ext cx="2428870" cy="923330"/>
          </a:xfrm>
          <a:prstGeom prst="rect">
            <a:avLst/>
          </a:prstGeom>
        </p:spPr>
        <p:txBody>
          <a:bodyPr wrap="none">
            <a:spAutoFit/>
          </a:bodyPr>
          <a:lstStyle/>
          <a:p>
            <a:pPr algn="ctr"/>
            <a:r>
              <a:rPr lang="en-US" b="1" dirty="0" smtClean="0"/>
              <a:t>Search</a:t>
            </a:r>
          </a:p>
          <a:p>
            <a:pPr algn="ctr"/>
            <a:r>
              <a:rPr lang="en-US" b="1" dirty="0" smtClean="0"/>
              <a:t>10,000 </a:t>
            </a:r>
            <a:r>
              <a:rPr lang="en-US" b="1" dirty="0" err="1" smtClean="0"/>
              <a:t>Flickr</a:t>
            </a:r>
            <a:r>
              <a:rPr lang="en-US" b="1" dirty="0" smtClean="0"/>
              <a:t> Images</a:t>
            </a:r>
          </a:p>
          <a:p>
            <a:pPr algn="ctr"/>
            <a:r>
              <a:rPr lang="en-US" b="1" dirty="0" smtClean="0"/>
              <a:t>of Boston</a:t>
            </a:r>
          </a:p>
        </p:txBody>
      </p:sp>
      <p:sp>
        <p:nvSpPr>
          <p:cNvPr id="22" name="TextBox 21"/>
          <p:cNvSpPr txBox="1"/>
          <p:nvPr/>
        </p:nvSpPr>
        <p:spPr>
          <a:xfrm>
            <a:off x="533400" y="3581400"/>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
        <p:nvSpPr>
          <p:cNvPr id="23" name="TextBox 22"/>
          <p:cNvSpPr txBox="1"/>
          <p:nvPr/>
        </p:nvSpPr>
        <p:spPr>
          <a:xfrm>
            <a:off x="533400" y="6167735"/>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54</a:t>
            </a:fld>
            <a:endParaRPr lang="en-US"/>
          </a:p>
        </p:txBody>
      </p:sp>
      <p:pic>
        <p:nvPicPr>
          <p:cNvPr id="2050" name="Picture 2"/>
          <p:cNvPicPr>
            <a:picLocks noChangeAspect="1" noChangeArrowheads="1"/>
          </p:cNvPicPr>
          <p:nvPr/>
        </p:nvPicPr>
        <p:blipFill>
          <a:blip r:embed="rId3" cstate="screen"/>
          <a:srcRect/>
          <a:stretch>
            <a:fillRect/>
          </a:stretch>
        </p:blipFill>
        <p:spPr bwMode="auto">
          <a:xfrm>
            <a:off x="3124200" y="1752600"/>
            <a:ext cx="2698018" cy="1828800"/>
          </a:xfrm>
          <a:prstGeom prst="rect">
            <a:avLst/>
          </a:prstGeom>
          <a:noFill/>
          <a:ln w="9525">
            <a:noFill/>
            <a:miter lim="800000"/>
            <a:headEnd/>
            <a:tailEnd/>
          </a:ln>
        </p:spPr>
      </p:pic>
      <p:pic>
        <p:nvPicPr>
          <p:cNvPr id="2051" name="Picture 3"/>
          <p:cNvPicPr>
            <a:picLocks noChangeAspect="1" noChangeArrowheads="1"/>
          </p:cNvPicPr>
          <p:nvPr/>
        </p:nvPicPr>
        <p:blipFill>
          <a:blip r:embed="rId4" cstate="screen"/>
          <a:srcRect/>
          <a:stretch>
            <a:fillRect/>
          </a:stretch>
        </p:blipFill>
        <p:spPr bwMode="auto">
          <a:xfrm>
            <a:off x="5867400" y="1752600"/>
            <a:ext cx="2736653" cy="1828800"/>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a:stretch>
            <a:fillRect/>
          </a:stretch>
        </p:blipFill>
        <p:spPr bwMode="auto">
          <a:xfrm>
            <a:off x="228600" y="1752600"/>
            <a:ext cx="2691442" cy="1828800"/>
          </a:xfrm>
          <a:prstGeom prst="rect">
            <a:avLst/>
          </a:prstGeom>
          <a:noFill/>
          <a:ln w="9525">
            <a:noFill/>
            <a:miter lim="800000"/>
            <a:headEnd/>
            <a:tailEnd/>
          </a:ln>
        </p:spPr>
      </p:pic>
      <p:pic>
        <p:nvPicPr>
          <p:cNvPr id="2054" name="Picture 6" descr="C:\Users\AbHi\Desktop\crossDomainMatching\siggraph asia\rephotography\old\split_station.jpg"/>
          <p:cNvPicPr>
            <a:picLocks noChangeAspect="1" noChangeArrowheads="1"/>
          </p:cNvPicPr>
          <p:nvPr/>
        </p:nvPicPr>
        <p:blipFill>
          <a:blip r:embed="rId6" cstate="screen"/>
          <a:srcRect/>
          <a:stretch>
            <a:fillRect/>
          </a:stretch>
        </p:blipFill>
        <p:spPr bwMode="auto">
          <a:xfrm>
            <a:off x="5944706" y="4343400"/>
            <a:ext cx="2659347" cy="1828800"/>
          </a:xfrm>
          <a:prstGeom prst="rect">
            <a:avLst/>
          </a:prstGeom>
          <a:noFill/>
        </p:spPr>
      </p:pic>
      <p:pic>
        <p:nvPicPr>
          <p:cNvPr id="2055" name="Picture 7" descr="C:\Users\AbHi\Desktop\crossDomainMatching\siggraph asia\rephotography\old\new_crop.jpg"/>
          <p:cNvPicPr>
            <a:picLocks noChangeAspect="1" noChangeArrowheads="1"/>
          </p:cNvPicPr>
          <p:nvPr/>
        </p:nvPicPr>
        <p:blipFill>
          <a:blip r:embed="rId7" cstate="screen"/>
          <a:srcRect/>
          <a:stretch>
            <a:fillRect/>
          </a:stretch>
        </p:blipFill>
        <p:spPr bwMode="auto">
          <a:xfrm>
            <a:off x="3200400" y="4343400"/>
            <a:ext cx="2667000" cy="1828800"/>
          </a:xfrm>
          <a:prstGeom prst="rect">
            <a:avLst/>
          </a:prstGeom>
          <a:noFill/>
        </p:spPr>
      </p:pic>
      <p:sp>
        <p:nvSpPr>
          <p:cNvPr id="12" name="TextBox 11"/>
          <p:cNvSpPr txBox="1"/>
          <p:nvPr/>
        </p:nvSpPr>
        <p:spPr>
          <a:xfrm>
            <a:off x="3508260" y="3580626"/>
            <a:ext cx="1955985" cy="276999"/>
          </a:xfrm>
          <a:prstGeom prst="rect">
            <a:avLst/>
          </a:prstGeom>
          <a:noFill/>
        </p:spPr>
        <p:txBody>
          <a:bodyPr wrap="none" rtlCol="0">
            <a:spAutoFit/>
          </a:bodyPr>
          <a:lstStyle/>
          <a:p>
            <a:pPr algn="ctr"/>
            <a:r>
              <a:rPr lang="en-US" sz="1200" b="1" dirty="0" smtClean="0"/>
              <a:t>Re-photographed Image</a:t>
            </a:r>
            <a:endParaRPr lang="en-US" sz="1200" b="1" dirty="0"/>
          </a:p>
        </p:txBody>
      </p:sp>
      <p:sp>
        <p:nvSpPr>
          <p:cNvPr id="13" name="TextBox 12"/>
          <p:cNvSpPr txBox="1"/>
          <p:nvPr/>
        </p:nvSpPr>
        <p:spPr>
          <a:xfrm>
            <a:off x="6532448" y="3580626"/>
            <a:ext cx="1467518" cy="276999"/>
          </a:xfrm>
          <a:prstGeom prst="rect">
            <a:avLst/>
          </a:prstGeom>
          <a:noFill/>
        </p:spPr>
        <p:txBody>
          <a:bodyPr wrap="none" rtlCol="0">
            <a:spAutoFit/>
          </a:bodyPr>
          <a:lstStyle/>
          <a:p>
            <a:pPr algn="ctr"/>
            <a:r>
              <a:rPr lang="en-US" sz="1200" b="1" dirty="0" smtClean="0"/>
              <a:t>Then &amp; Now View</a:t>
            </a:r>
            <a:endParaRPr lang="en-US" sz="1200" b="1" dirty="0"/>
          </a:p>
        </p:txBody>
      </p:sp>
      <p:sp>
        <p:nvSpPr>
          <p:cNvPr id="14" name="TextBox 13"/>
          <p:cNvSpPr txBox="1"/>
          <p:nvPr/>
        </p:nvSpPr>
        <p:spPr>
          <a:xfrm>
            <a:off x="3548335" y="6167735"/>
            <a:ext cx="2012089" cy="461665"/>
          </a:xfrm>
          <a:prstGeom prst="rect">
            <a:avLst/>
          </a:prstGeom>
          <a:noFill/>
        </p:spPr>
        <p:txBody>
          <a:bodyPr wrap="none" rtlCol="0">
            <a:spAutoFit/>
          </a:bodyPr>
          <a:lstStyle/>
          <a:p>
            <a:pPr algn="ctr"/>
            <a:r>
              <a:rPr lang="en-US" sz="1200" b="1" dirty="0" smtClean="0"/>
              <a:t>Top Match</a:t>
            </a:r>
          </a:p>
          <a:p>
            <a:pPr algn="ctr"/>
            <a:r>
              <a:rPr lang="en-US" sz="1200" dirty="0" smtClean="0"/>
              <a:t>From 10,000 </a:t>
            </a:r>
            <a:r>
              <a:rPr lang="en-US" sz="1200" dirty="0" err="1" smtClean="0"/>
              <a:t>Flickr</a:t>
            </a:r>
            <a:r>
              <a:rPr lang="en-US" sz="1200" dirty="0" smtClean="0"/>
              <a:t> Images</a:t>
            </a:r>
          </a:p>
        </p:txBody>
      </p:sp>
      <p:sp>
        <p:nvSpPr>
          <p:cNvPr id="15" name="TextBox 14"/>
          <p:cNvSpPr txBox="1"/>
          <p:nvPr/>
        </p:nvSpPr>
        <p:spPr>
          <a:xfrm>
            <a:off x="6653361" y="6172200"/>
            <a:ext cx="1467518" cy="276999"/>
          </a:xfrm>
          <a:prstGeom prst="rect">
            <a:avLst/>
          </a:prstGeom>
          <a:noFill/>
        </p:spPr>
        <p:txBody>
          <a:bodyPr wrap="none" rtlCol="0">
            <a:spAutoFit/>
          </a:bodyPr>
          <a:lstStyle/>
          <a:p>
            <a:pPr algn="ctr"/>
            <a:r>
              <a:rPr lang="en-US" sz="1200" b="1" dirty="0" smtClean="0"/>
              <a:t>Then &amp; Now View</a:t>
            </a:r>
            <a:endParaRPr lang="en-US" sz="1200" b="1" dirty="0"/>
          </a:p>
        </p:txBody>
      </p:sp>
      <p:sp>
        <p:nvSpPr>
          <p:cNvPr id="17" name="Rectangle 16"/>
          <p:cNvSpPr/>
          <p:nvPr/>
        </p:nvSpPr>
        <p:spPr>
          <a:xfrm>
            <a:off x="3657600" y="1447800"/>
            <a:ext cx="4317207" cy="307777"/>
          </a:xfrm>
          <a:prstGeom prst="rect">
            <a:avLst/>
          </a:prstGeom>
        </p:spPr>
        <p:txBody>
          <a:bodyPr wrap="none">
            <a:spAutoFit/>
          </a:bodyPr>
          <a:lstStyle/>
          <a:p>
            <a:r>
              <a:rPr lang="en-US" sz="1400" b="1" dirty="0" smtClean="0"/>
              <a:t>Computational Re-photography (</a:t>
            </a:r>
            <a:r>
              <a:rPr lang="en-US" sz="1400" b="1" dirty="0" err="1" smtClean="0"/>
              <a:t>Bae</a:t>
            </a:r>
            <a:r>
              <a:rPr lang="en-US" sz="1400" b="1" dirty="0" smtClean="0"/>
              <a:t> et al., 2010)</a:t>
            </a:r>
            <a:endParaRPr lang="en-US" sz="1400" b="1" dirty="0"/>
          </a:p>
        </p:txBody>
      </p:sp>
      <p:sp>
        <p:nvSpPr>
          <p:cNvPr id="18" name="Rectangle 17"/>
          <p:cNvSpPr/>
          <p:nvPr/>
        </p:nvSpPr>
        <p:spPr>
          <a:xfrm>
            <a:off x="5219700" y="4035623"/>
            <a:ext cx="1381853" cy="307777"/>
          </a:xfrm>
          <a:prstGeom prst="rect">
            <a:avLst/>
          </a:prstGeom>
        </p:spPr>
        <p:txBody>
          <a:bodyPr wrap="none">
            <a:spAutoFit/>
          </a:bodyPr>
          <a:lstStyle/>
          <a:p>
            <a:r>
              <a:rPr lang="en-US" sz="1400" b="1" dirty="0" smtClean="0"/>
              <a:t>Our Approach</a:t>
            </a:r>
            <a:endParaRPr lang="en-US" sz="1400" b="1" dirty="0"/>
          </a:p>
        </p:txBody>
      </p:sp>
      <p:pic>
        <p:nvPicPr>
          <p:cNvPr id="19" name="Picture 5"/>
          <p:cNvPicPr>
            <a:picLocks noChangeAspect="1" noChangeArrowheads="1"/>
          </p:cNvPicPr>
          <p:nvPr/>
        </p:nvPicPr>
        <p:blipFill>
          <a:blip r:embed="rId5" cstate="screen"/>
          <a:srcRect/>
          <a:stretch>
            <a:fillRect/>
          </a:stretch>
        </p:blipFill>
        <p:spPr bwMode="auto">
          <a:xfrm>
            <a:off x="228600" y="4343400"/>
            <a:ext cx="2691442" cy="1828800"/>
          </a:xfrm>
          <a:prstGeom prst="rect">
            <a:avLst/>
          </a:prstGeom>
          <a:noFill/>
          <a:ln w="9525">
            <a:noFill/>
            <a:miter lim="800000"/>
            <a:headEnd/>
            <a:tailEnd/>
          </a:ln>
        </p:spPr>
      </p:pic>
      <p:sp>
        <p:nvSpPr>
          <p:cNvPr id="21" name="TextBox 20"/>
          <p:cNvSpPr txBox="1"/>
          <p:nvPr/>
        </p:nvSpPr>
        <p:spPr>
          <a:xfrm>
            <a:off x="533400" y="3581400"/>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
        <p:nvSpPr>
          <p:cNvPr id="22" name="TextBox 21"/>
          <p:cNvSpPr txBox="1"/>
          <p:nvPr/>
        </p:nvSpPr>
        <p:spPr>
          <a:xfrm>
            <a:off x="533400" y="6167735"/>
            <a:ext cx="2057400" cy="461665"/>
          </a:xfrm>
          <a:prstGeom prst="rect">
            <a:avLst/>
          </a:prstGeom>
          <a:noFill/>
        </p:spPr>
        <p:txBody>
          <a:bodyPr wrap="square" rtlCol="0">
            <a:spAutoFit/>
          </a:bodyPr>
          <a:lstStyle/>
          <a:p>
            <a:pPr algn="ctr"/>
            <a:r>
              <a:rPr lang="en-US" sz="1200" b="1" dirty="0" smtClean="0"/>
              <a:t>Historical Image of </a:t>
            </a:r>
          </a:p>
          <a:p>
            <a:pPr algn="ctr"/>
            <a:r>
              <a:rPr lang="en-US" sz="1200" b="1" dirty="0" smtClean="0"/>
              <a:t>Boston Station</a:t>
            </a:r>
            <a:endParaRPr lang="en-US" sz="1200" b="1"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55</a:t>
            </a:fld>
            <a:endParaRPr lang="en-US"/>
          </a:p>
        </p:txBody>
      </p:sp>
      <p:pic>
        <p:nvPicPr>
          <p:cNvPr id="4099" name="Picture 3" descr="E:\videos\imgsVideo\re.png"/>
          <p:cNvPicPr>
            <a:picLocks noChangeAspect="1" noChangeArrowheads="1"/>
          </p:cNvPicPr>
          <p:nvPr/>
        </p:nvPicPr>
        <p:blipFill>
          <a:blip r:embed="rId3" cstate="screen"/>
          <a:srcRect/>
          <a:stretch>
            <a:fillRect/>
          </a:stretch>
        </p:blipFill>
        <p:spPr bwMode="auto">
          <a:xfrm>
            <a:off x="914400" y="1143000"/>
            <a:ext cx="7315200" cy="5042660"/>
          </a:xfrm>
          <a:prstGeom prst="rect">
            <a:avLst/>
          </a:prstGeom>
          <a:noFill/>
        </p:spPr>
      </p:pic>
      <p:sp>
        <p:nvSpPr>
          <p:cNvPr id="6" name="TextBox 5"/>
          <p:cNvSpPr txBox="1"/>
          <p:nvPr/>
        </p:nvSpPr>
        <p:spPr>
          <a:xfrm>
            <a:off x="3854108" y="6172200"/>
            <a:ext cx="1479892" cy="369332"/>
          </a:xfrm>
          <a:prstGeom prst="rect">
            <a:avLst/>
          </a:prstGeom>
          <a:noFill/>
        </p:spPr>
        <p:txBody>
          <a:bodyPr wrap="none" rtlCol="0">
            <a:spAutoFit/>
          </a:bodyPr>
          <a:lstStyle/>
          <a:p>
            <a:r>
              <a:rPr lang="en-US" b="1" dirty="0" smtClean="0"/>
              <a:t>Paris (1940)</a:t>
            </a:r>
            <a:endParaRPr lang="en-US" b="1"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56</a:t>
            </a:fld>
            <a:endParaRPr lang="en-US"/>
          </a:p>
        </p:txBody>
      </p:sp>
      <p:pic>
        <p:nvPicPr>
          <p:cNvPr id="4098" name="Picture 2" descr="E:\videos\imgsVideo\rere.png"/>
          <p:cNvPicPr>
            <a:picLocks noChangeAspect="1" noChangeArrowheads="1"/>
          </p:cNvPicPr>
          <p:nvPr/>
        </p:nvPicPr>
        <p:blipFill>
          <a:blip r:embed="rId3" cstate="screen"/>
          <a:srcRect t="1650"/>
          <a:stretch>
            <a:fillRect/>
          </a:stretch>
        </p:blipFill>
        <p:spPr bwMode="auto">
          <a:xfrm>
            <a:off x="4572001" y="2106136"/>
            <a:ext cx="4320375" cy="2962656"/>
          </a:xfrm>
          <a:prstGeom prst="rect">
            <a:avLst/>
          </a:prstGeom>
          <a:noFill/>
        </p:spPr>
      </p:pic>
      <p:pic>
        <p:nvPicPr>
          <p:cNvPr id="4099" name="Picture 3" descr="E:\videos\imgsVideo\re.png"/>
          <p:cNvPicPr>
            <a:picLocks noChangeAspect="1" noChangeArrowheads="1"/>
          </p:cNvPicPr>
          <p:nvPr/>
        </p:nvPicPr>
        <p:blipFill>
          <a:blip r:embed="rId4" cstate="screen"/>
          <a:srcRect/>
          <a:stretch>
            <a:fillRect/>
          </a:stretch>
        </p:blipFill>
        <p:spPr bwMode="auto">
          <a:xfrm>
            <a:off x="274320" y="2106136"/>
            <a:ext cx="4297815" cy="2962656"/>
          </a:xfrm>
          <a:prstGeom prst="rect">
            <a:avLst/>
          </a:prstGeom>
          <a:noFill/>
        </p:spPr>
      </p:pic>
      <p:sp>
        <p:nvSpPr>
          <p:cNvPr id="8" name="TextBox 7"/>
          <p:cNvSpPr txBox="1"/>
          <p:nvPr/>
        </p:nvSpPr>
        <p:spPr>
          <a:xfrm>
            <a:off x="1676400" y="5029200"/>
            <a:ext cx="1479892" cy="369332"/>
          </a:xfrm>
          <a:prstGeom prst="rect">
            <a:avLst/>
          </a:prstGeom>
          <a:noFill/>
        </p:spPr>
        <p:txBody>
          <a:bodyPr wrap="none" rtlCol="0">
            <a:spAutoFit/>
          </a:bodyPr>
          <a:lstStyle/>
          <a:p>
            <a:pPr algn="ctr"/>
            <a:r>
              <a:rPr lang="en-US" dirty="0" smtClean="0"/>
              <a:t>Paris (1940)</a:t>
            </a:r>
            <a:endParaRPr lang="en-US" dirty="0"/>
          </a:p>
        </p:txBody>
      </p:sp>
      <p:sp>
        <p:nvSpPr>
          <p:cNvPr id="9" name="TextBox 8"/>
          <p:cNvSpPr txBox="1"/>
          <p:nvPr/>
        </p:nvSpPr>
        <p:spPr>
          <a:xfrm>
            <a:off x="6013357" y="5029200"/>
            <a:ext cx="1492781" cy="369332"/>
          </a:xfrm>
          <a:prstGeom prst="rect">
            <a:avLst/>
          </a:prstGeom>
          <a:noFill/>
        </p:spPr>
        <p:txBody>
          <a:bodyPr wrap="none" rtlCol="0">
            <a:spAutoFit/>
          </a:bodyPr>
          <a:lstStyle/>
          <a:p>
            <a:pPr algn="ctr"/>
            <a:r>
              <a:rPr lang="en-US" dirty="0" smtClean="0"/>
              <a:t>Top Matches</a:t>
            </a:r>
            <a:endParaRPr lang="en-US" dirty="0"/>
          </a:p>
        </p:txBody>
      </p:sp>
      <p:sp>
        <p:nvSpPr>
          <p:cNvPr id="11" name="Rectangle 10"/>
          <p:cNvSpPr/>
          <p:nvPr/>
        </p:nvSpPr>
        <p:spPr>
          <a:xfrm>
            <a:off x="4600575" y="2100263"/>
            <a:ext cx="2128837" cy="1481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Re-photography</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57</a:t>
            </a:fld>
            <a:endParaRPr lang="en-US"/>
          </a:p>
        </p:txBody>
      </p:sp>
      <p:pic>
        <p:nvPicPr>
          <p:cNvPr id="5122" name="Picture 2" descr="E:\videos\imgsVideo\rere1.png"/>
          <p:cNvPicPr>
            <a:picLocks noGrp="1" noChangeAspect="1" noChangeArrowheads="1"/>
          </p:cNvPicPr>
          <p:nvPr>
            <p:ph idx="1"/>
          </p:nvPr>
        </p:nvPicPr>
        <p:blipFill>
          <a:blip r:embed="rId3" cstate="screen"/>
          <a:srcRect/>
          <a:stretch>
            <a:fillRect/>
          </a:stretch>
        </p:blipFill>
        <p:spPr bwMode="auto">
          <a:xfrm>
            <a:off x="457200" y="1884911"/>
            <a:ext cx="8229600" cy="3773978"/>
          </a:xfrm>
          <a:prstGeom prst="rect">
            <a:avLst/>
          </a:prstGeom>
          <a:noFill/>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D0DC16-2410-4FF0-B956-60E0235F22FF}" type="slidenum">
              <a:rPr lang="en-US" smtClean="0"/>
              <a:pPr/>
              <a:t>58</a:t>
            </a:fld>
            <a:endParaRPr lang="en-US"/>
          </a:p>
        </p:txBody>
      </p:sp>
      <p:pic>
        <p:nvPicPr>
          <p:cNvPr id="4098" name="Picture 2" descr="http://www.illustrationsof.com/royalty-free-artist-clipart-illustration-34070.jpg"/>
          <p:cNvPicPr>
            <a:picLocks noChangeAspect="1" noChangeArrowheads="1"/>
          </p:cNvPicPr>
          <p:nvPr/>
        </p:nvPicPr>
        <p:blipFill>
          <a:blip r:embed="rId3" cstate="screen"/>
          <a:srcRect/>
          <a:stretch>
            <a:fillRect/>
          </a:stretch>
        </p:blipFill>
        <p:spPr bwMode="auto">
          <a:xfrm>
            <a:off x="4648200" y="2472267"/>
            <a:ext cx="3810000" cy="2743200"/>
          </a:xfrm>
          <a:prstGeom prst="rect">
            <a:avLst/>
          </a:prstGeom>
          <a:noFill/>
        </p:spPr>
      </p:pic>
      <p:sp>
        <p:nvSpPr>
          <p:cNvPr id="6" name="Title 1"/>
          <p:cNvSpPr txBox="1">
            <a:spLocks/>
          </p:cNvSpPr>
          <p:nvPr/>
        </p:nvSpPr>
        <p:spPr>
          <a:xfrm>
            <a:off x="457200" y="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small" spc="0" normalizeH="0" baseline="0" noProof="0" dirty="0" smtClean="0">
                <a:ln>
                  <a:noFill/>
                </a:ln>
                <a:solidFill>
                  <a:schemeClr val="tx1"/>
                </a:solidFill>
                <a:effectLst/>
                <a:uLnTx/>
                <a:uFillTx/>
                <a:latin typeface="+mj-lt"/>
                <a:ea typeface="+mj-ea"/>
                <a:cs typeface="+mj-cs"/>
              </a:rPr>
              <a:t>Where</a:t>
            </a:r>
            <a:r>
              <a:rPr kumimoji="0" lang="en-US" sz="3600" b="1" i="0" u="none" strike="noStrike" kern="1200" cap="small" spc="0" normalizeH="0" noProof="0" dirty="0" smtClean="0">
                <a:ln>
                  <a:noFill/>
                </a:ln>
                <a:solidFill>
                  <a:schemeClr val="tx1"/>
                </a:solidFill>
                <a:effectLst/>
                <a:uLnTx/>
                <a:uFillTx/>
                <a:latin typeface="+mj-lt"/>
                <a:ea typeface="+mj-ea"/>
                <a:cs typeface="+mj-cs"/>
              </a:rPr>
              <a:t> was</a:t>
            </a:r>
            <a:r>
              <a:rPr kumimoji="0" lang="en-US" sz="3600" b="1" i="0" u="none" strike="noStrike" kern="1200" cap="small" spc="0" normalizeH="0" baseline="0" noProof="0" dirty="0" smtClean="0">
                <a:ln>
                  <a:noFill/>
                </a:ln>
                <a:solidFill>
                  <a:schemeClr val="tx1"/>
                </a:solidFill>
                <a:effectLst/>
                <a:uLnTx/>
                <a:uFillTx/>
                <a:latin typeface="+mj-lt"/>
                <a:ea typeface="+mj-ea"/>
                <a:cs typeface="+mj-cs"/>
              </a:rPr>
              <a:t> the Painter</a:t>
            </a:r>
            <a:r>
              <a:rPr kumimoji="0" lang="en-US" sz="3600" b="1" i="0" u="none" strike="noStrike" kern="1200" cap="small" spc="0" normalizeH="0" noProof="0" dirty="0" smtClean="0">
                <a:ln>
                  <a:noFill/>
                </a:ln>
                <a:solidFill>
                  <a:schemeClr val="tx1"/>
                </a:solidFill>
                <a:effectLst/>
                <a:uLnTx/>
                <a:uFillTx/>
                <a:latin typeface="+mj-lt"/>
                <a:ea typeface="+mj-ea"/>
                <a:cs typeface="+mj-cs"/>
              </a:rPr>
              <a:t> Standing?</a:t>
            </a:r>
            <a:endParaRPr kumimoji="0" lang="en-US" sz="3600" b="1" i="0" u="none" strike="noStrike" kern="1200" cap="small" spc="0" normalizeH="0" baseline="0" noProof="0" dirty="0">
              <a:ln>
                <a:noFill/>
              </a:ln>
              <a:solidFill>
                <a:schemeClr val="tx1"/>
              </a:solidFill>
              <a:effectLst/>
              <a:uLnTx/>
              <a:uFillTx/>
              <a:latin typeface="+mj-lt"/>
              <a:ea typeface="+mj-ea"/>
              <a:cs typeface="+mj-cs"/>
            </a:endParaRPr>
          </a:p>
        </p:txBody>
      </p:sp>
      <p:pic>
        <p:nvPicPr>
          <p:cNvPr id="9" name="Picture 3"/>
          <p:cNvPicPr>
            <a:picLocks noChangeAspect="1" noChangeArrowheads="1"/>
          </p:cNvPicPr>
          <p:nvPr/>
        </p:nvPicPr>
        <p:blipFill>
          <a:blip r:embed="rId4" cstate="screen"/>
          <a:srcRect/>
          <a:stretch>
            <a:fillRect/>
          </a:stretch>
        </p:blipFill>
        <p:spPr bwMode="auto">
          <a:xfrm>
            <a:off x="685800" y="2472267"/>
            <a:ext cx="3886200" cy="2760133"/>
          </a:xfrm>
          <a:prstGeom prst="rect">
            <a:avLst/>
          </a:prstGeom>
          <a:noFill/>
          <a:ln w="9525">
            <a:noFill/>
            <a:miter lim="800000"/>
            <a:headEnd/>
            <a:tailEnd/>
          </a:ln>
        </p:spPr>
      </p:pic>
      <p:sp>
        <p:nvSpPr>
          <p:cNvPr id="10" name="TextBox 9"/>
          <p:cNvSpPr txBox="1"/>
          <p:nvPr/>
        </p:nvSpPr>
        <p:spPr>
          <a:xfrm>
            <a:off x="1816758" y="2133600"/>
            <a:ext cx="1595309" cy="369332"/>
          </a:xfrm>
          <a:prstGeom prst="rect">
            <a:avLst/>
          </a:prstGeom>
          <a:noFill/>
        </p:spPr>
        <p:txBody>
          <a:bodyPr wrap="none" rtlCol="0">
            <a:spAutoFit/>
          </a:bodyPr>
          <a:lstStyle/>
          <a:p>
            <a:r>
              <a:rPr lang="en-US" dirty="0" smtClean="0"/>
              <a:t>Input Painting</a:t>
            </a:r>
            <a:endParaRPr 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Painting2GPS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59</a:t>
            </a:fld>
            <a:endParaRPr lang="en-US"/>
          </a:p>
        </p:txBody>
      </p:sp>
      <p:sp>
        <p:nvSpPr>
          <p:cNvPr id="9" name="TextBox 8"/>
          <p:cNvSpPr txBox="1"/>
          <p:nvPr/>
        </p:nvSpPr>
        <p:spPr>
          <a:xfrm>
            <a:off x="4267200" y="2971800"/>
            <a:ext cx="4648200" cy="1200329"/>
          </a:xfrm>
          <a:prstGeom prst="rect">
            <a:avLst/>
          </a:prstGeom>
          <a:noFill/>
        </p:spPr>
        <p:txBody>
          <a:bodyPr wrap="square" rtlCol="0">
            <a:spAutoFit/>
          </a:bodyPr>
          <a:lstStyle/>
          <a:p>
            <a:pPr algn="ctr"/>
            <a:r>
              <a:rPr lang="en-US" b="1" dirty="0" smtClean="0"/>
              <a:t>Retrieval set</a:t>
            </a:r>
          </a:p>
          <a:p>
            <a:pPr algn="ctr"/>
            <a:r>
              <a:rPr lang="en-US" dirty="0" smtClean="0"/>
              <a:t>10,000 Geo-tagged Flickr Images</a:t>
            </a:r>
          </a:p>
          <a:p>
            <a:pPr algn="ctr"/>
            <a:endParaRPr lang="en-US" dirty="0" smtClean="0"/>
          </a:p>
          <a:p>
            <a:pPr algn="ctr"/>
            <a:r>
              <a:rPr lang="en-US" dirty="0" smtClean="0"/>
              <a:t>100 top matches used to estimation</a:t>
            </a:r>
            <a:endParaRPr lang="en-US" dirty="0"/>
          </a:p>
        </p:txBody>
      </p:sp>
      <p:pic>
        <p:nvPicPr>
          <p:cNvPr id="10" name="Picture 3"/>
          <p:cNvPicPr>
            <a:picLocks noChangeAspect="1" noChangeArrowheads="1"/>
          </p:cNvPicPr>
          <p:nvPr/>
        </p:nvPicPr>
        <p:blipFill>
          <a:blip r:embed="rId3" cstate="screen"/>
          <a:srcRect/>
          <a:stretch>
            <a:fillRect/>
          </a:stretch>
        </p:blipFill>
        <p:spPr bwMode="auto">
          <a:xfrm>
            <a:off x="685800" y="2472267"/>
            <a:ext cx="3886200" cy="2760133"/>
          </a:xfrm>
          <a:prstGeom prst="rect">
            <a:avLst/>
          </a:prstGeom>
          <a:noFill/>
          <a:ln w="9525">
            <a:noFill/>
            <a:miter lim="800000"/>
            <a:headEnd/>
            <a:tailEnd/>
          </a:ln>
        </p:spPr>
      </p:pic>
      <p:sp>
        <p:nvSpPr>
          <p:cNvPr id="11" name="TextBox 10"/>
          <p:cNvSpPr txBox="1"/>
          <p:nvPr/>
        </p:nvSpPr>
        <p:spPr>
          <a:xfrm>
            <a:off x="1816758" y="2133600"/>
            <a:ext cx="1595309" cy="369332"/>
          </a:xfrm>
          <a:prstGeom prst="rect">
            <a:avLst/>
          </a:prstGeom>
          <a:noFill/>
        </p:spPr>
        <p:txBody>
          <a:bodyPr wrap="none" rtlCol="0">
            <a:spAutoFit/>
          </a:bodyPr>
          <a:lstStyle/>
          <a:p>
            <a:r>
              <a:rPr lang="en-US" dirty="0" smtClean="0"/>
              <a:t>Input Painting</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4D0DC16-2410-4FF0-B956-60E0235F22FF}" type="slidenum">
              <a:rPr lang="en-US" smtClean="0"/>
              <a:pPr/>
              <a:t>6</a:t>
            </a:fld>
            <a:endParaRPr lang="en-US"/>
          </a:p>
        </p:txBody>
      </p:sp>
      <p:grpSp>
        <p:nvGrpSpPr>
          <p:cNvPr id="7" name="Group 6"/>
          <p:cNvGrpSpPr/>
          <p:nvPr/>
        </p:nvGrpSpPr>
        <p:grpSpPr>
          <a:xfrm>
            <a:off x="0" y="934767"/>
            <a:ext cx="9144000" cy="4932633"/>
            <a:chOff x="0" y="934767"/>
            <a:chExt cx="9144000" cy="4932633"/>
          </a:xfrm>
        </p:grpSpPr>
        <p:pic>
          <p:nvPicPr>
            <p:cNvPr id="8194" name="Picture 2"/>
            <p:cNvPicPr>
              <a:picLocks noChangeAspect="1" noChangeArrowheads="1"/>
            </p:cNvPicPr>
            <p:nvPr/>
          </p:nvPicPr>
          <p:blipFill>
            <a:blip r:embed="rId3" cstate="screen"/>
            <a:srcRect r="10817"/>
            <a:stretch>
              <a:fillRect/>
            </a:stretch>
          </p:blipFill>
          <p:spPr bwMode="auto">
            <a:xfrm>
              <a:off x="0" y="934767"/>
              <a:ext cx="9144000" cy="4932633"/>
            </a:xfrm>
            <a:prstGeom prst="rect">
              <a:avLst/>
            </a:prstGeom>
            <a:noFill/>
            <a:ln w="9525">
              <a:noFill/>
              <a:miter lim="800000"/>
              <a:headEnd/>
              <a:tailEnd/>
            </a:ln>
          </p:spPr>
        </p:pic>
        <p:sp>
          <p:nvSpPr>
            <p:cNvPr id="6" name="Rectangle 5"/>
            <p:cNvSpPr/>
            <p:nvPr/>
          </p:nvSpPr>
          <p:spPr>
            <a:xfrm>
              <a:off x="9085943" y="3962400"/>
              <a:ext cx="58057" cy="1872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Painting2GPS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60</a:t>
            </a:fld>
            <a:endParaRPr lang="en-US"/>
          </a:p>
        </p:txBody>
      </p:sp>
      <p:pic>
        <p:nvPicPr>
          <p:cNvPr id="5" name="Picture 3"/>
          <p:cNvPicPr>
            <a:picLocks noChangeAspect="1" noChangeArrowheads="1"/>
          </p:cNvPicPr>
          <p:nvPr/>
        </p:nvPicPr>
        <p:blipFill>
          <a:blip r:embed="rId3" cstate="screen"/>
          <a:srcRect/>
          <a:stretch>
            <a:fillRect/>
          </a:stretch>
        </p:blipFill>
        <p:spPr bwMode="auto">
          <a:xfrm>
            <a:off x="93133" y="2472267"/>
            <a:ext cx="3886200" cy="2760133"/>
          </a:xfrm>
          <a:prstGeom prst="rect">
            <a:avLst/>
          </a:prstGeom>
          <a:noFill/>
          <a:ln w="9525">
            <a:noFill/>
            <a:miter lim="800000"/>
            <a:headEnd/>
            <a:tailEnd/>
          </a:ln>
        </p:spPr>
      </p:pic>
      <p:pic>
        <p:nvPicPr>
          <p:cNvPr id="6" name="Picture 3"/>
          <p:cNvPicPr>
            <a:picLocks noChangeAspect="1" noChangeArrowheads="1"/>
          </p:cNvPicPr>
          <p:nvPr/>
        </p:nvPicPr>
        <p:blipFill>
          <a:blip r:embed="rId4" cstate="screen"/>
          <a:srcRect/>
          <a:stretch>
            <a:fillRect/>
          </a:stretch>
        </p:blipFill>
        <p:spPr bwMode="auto">
          <a:xfrm>
            <a:off x="4038600" y="2472267"/>
            <a:ext cx="5029200" cy="2760133"/>
          </a:xfrm>
          <a:prstGeom prst="rect">
            <a:avLst/>
          </a:prstGeom>
          <a:noFill/>
          <a:ln w="9525">
            <a:noFill/>
            <a:miter lim="800000"/>
            <a:headEnd/>
            <a:tailEnd/>
          </a:ln>
        </p:spPr>
      </p:pic>
      <p:sp>
        <p:nvSpPr>
          <p:cNvPr id="7" name="TextBox 6"/>
          <p:cNvSpPr txBox="1"/>
          <p:nvPr/>
        </p:nvSpPr>
        <p:spPr>
          <a:xfrm>
            <a:off x="1224091" y="2133600"/>
            <a:ext cx="1595309" cy="369332"/>
          </a:xfrm>
          <a:prstGeom prst="rect">
            <a:avLst/>
          </a:prstGeom>
          <a:noFill/>
        </p:spPr>
        <p:txBody>
          <a:bodyPr wrap="none" rtlCol="0">
            <a:spAutoFit/>
          </a:bodyPr>
          <a:lstStyle/>
          <a:p>
            <a:r>
              <a:rPr lang="en-US" dirty="0" smtClean="0"/>
              <a:t>Input Painting</a:t>
            </a:r>
            <a:endParaRPr lang="en-US" dirty="0"/>
          </a:p>
        </p:txBody>
      </p:sp>
      <p:sp>
        <p:nvSpPr>
          <p:cNvPr id="8" name="TextBox 7"/>
          <p:cNvSpPr txBox="1"/>
          <p:nvPr/>
        </p:nvSpPr>
        <p:spPr>
          <a:xfrm>
            <a:off x="5257800" y="2133600"/>
            <a:ext cx="2582758" cy="369332"/>
          </a:xfrm>
          <a:prstGeom prst="rect">
            <a:avLst/>
          </a:prstGeom>
          <a:noFill/>
        </p:spPr>
        <p:txBody>
          <a:bodyPr wrap="none" rtlCol="0">
            <a:spAutoFit/>
          </a:bodyPr>
          <a:lstStyle/>
          <a:p>
            <a:r>
              <a:rPr lang="en-US" dirty="0" smtClean="0"/>
              <a:t>Estimated Geo-location</a:t>
            </a:r>
            <a:endParaRPr lang="en-US" dirty="0"/>
          </a:p>
        </p:txBody>
      </p:sp>
      <p:sp>
        <p:nvSpPr>
          <p:cNvPr id="9" name="TextBox 8"/>
          <p:cNvSpPr txBox="1"/>
          <p:nvPr/>
        </p:nvSpPr>
        <p:spPr>
          <a:xfrm>
            <a:off x="4772292" y="5257800"/>
            <a:ext cx="3595856" cy="369332"/>
          </a:xfrm>
          <a:prstGeom prst="rect">
            <a:avLst/>
          </a:prstGeom>
          <a:noFill/>
        </p:spPr>
        <p:txBody>
          <a:bodyPr wrap="none" rtlCol="0">
            <a:spAutoFit/>
          </a:bodyPr>
          <a:lstStyle/>
          <a:p>
            <a:pPr algn="ctr"/>
            <a:r>
              <a:rPr lang="en-US" dirty="0" smtClean="0"/>
              <a:t>Estimated using 100 top matches</a:t>
            </a:r>
            <a:endParaRPr lang="en-US" dirty="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int2gpsNew.wmv">
            <a:hlinkClick r:id="" action="ppaction://media"/>
          </p:cNvPr>
          <p:cNvPicPr>
            <a:picLocks noRot="1" noChangeAspect="1"/>
          </p:cNvPicPr>
          <p:nvPr>
            <a:videoFile r:link="rId1"/>
          </p:nvPr>
        </p:nvPicPr>
        <p:blipFill>
          <a:blip r:embed="rId4" cstate="screen"/>
          <a:stretch>
            <a:fillRect/>
          </a:stretch>
        </p:blipFill>
        <p:spPr>
          <a:xfrm>
            <a:off x="304800" y="1168400"/>
            <a:ext cx="8534400" cy="5689600"/>
          </a:xfrm>
          <a:prstGeom prst="rect">
            <a:avLst/>
          </a:prstGeom>
        </p:spPr>
      </p:pic>
      <p:sp>
        <p:nvSpPr>
          <p:cNvPr id="2" name="Title 1"/>
          <p:cNvSpPr>
            <a:spLocks noGrp="1"/>
          </p:cNvSpPr>
          <p:nvPr>
            <p:ph type="title"/>
          </p:nvPr>
        </p:nvSpPr>
        <p:spPr/>
        <p:txBody>
          <a:bodyPr>
            <a:normAutofit/>
          </a:bodyPr>
          <a:lstStyle/>
          <a:p>
            <a:r>
              <a:rPr lang="en-US" dirty="0" smtClean="0"/>
              <a:t>Painting2GPS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 Scene Exploration</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62</a:t>
            </a:fld>
            <a:endParaRPr lang="en-US"/>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 Scene Exploration</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63</a:t>
            </a:fld>
            <a:endParaRPr lang="en-US"/>
          </a:p>
        </p:txBody>
      </p:sp>
      <p:pic>
        <p:nvPicPr>
          <p:cNvPr id="5" name="Picture 3" descr="C:\Users\AbHi\Desktop\crossDomainMatching\qualifiers\presentation\rescaledImages\intro.Still001.bmp"/>
          <p:cNvPicPr>
            <a:picLocks noGrp="1" noChangeAspect="1" noChangeArrowheads="1"/>
          </p:cNvPicPr>
          <p:nvPr>
            <p:ph idx="1"/>
          </p:nvPr>
        </p:nvPicPr>
        <p:blipFill>
          <a:blip r:embed="rId3" cstate="screen"/>
          <a:srcRect t="4444" b="4889"/>
          <a:stretch>
            <a:fillRect/>
          </a:stretch>
        </p:blipFill>
        <p:spPr bwMode="auto">
          <a:xfrm>
            <a:off x="0" y="1143000"/>
            <a:ext cx="9144000" cy="5737872"/>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err="1" smtClean="0"/>
              <a:t>Photosynth</a:t>
            </a:r>
            <a:r>
              <a:rPr lang="en-US" dirty="0" smtClean="0"/>
              <a:t/>
            </a:r>
            <a:br>
              <a:rPr lang="en-US" dirty="0" smtClean="0"/>
            </a:br>
            <a:r>
              <a:rPr lang="en-US" sz="2000" cap="none" dirty="0" smtClean="0"/>
              <a:t>[</a:t>
            </a:r>
            <a:r>
              <a:rPr lang="en-US" sz="2000" cap="none" dirty="0" err="1" smtClean="0"/>
              <a:t>Snavely</a:t>
            </a:r>
            <a:r>
              <a:rPr lang="en-US" sz="2000" cap="none" dirty="0" smtClean="0"/>
              <a:t> et al., 2006]</a:t>
            </a:r>
            <a:endParaRPr lang="en-US" sz="4000" cap="none"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64</a:t>
            </a:fld>
            <a:endParaRPr lang="en-US"/>
          </a:p>
        </p:txBody>
      </p:sp>
      <p:pic>
        <p:nvPicPr>
          <p:cNvPr id="40964" name="Picture 4" descr="C:\Users\AbHi\Desktop\crossDomainMatching\photosynthComparisons\synth2.png"/>
          <p:cNvPicPr>
            <a:picLocks noChangeAspect="1" noChangeArrowheads="1"/>
          </p:cNvPicPr>
          <p:nvPr/>
        </p:nvPicPr>
        <p:blipFill>
          <a:blip r:embed="rId3" cstate="screen"/>
          <a:srcRect/>
          <a:stretch>
            <a:fillRect/>
          </a:stretch>
        </p:blipFill>
        <p:spPr bwMode="auto">
          <a:xfrm>
            <a:off x="3645693" y="1676400"/>
            <a:ext cx="2295237" cy="3200400"/>
          </a:xfrm>
          <a:prstGeom prst="rect">
            <a:avLst/>
          </a:prstGeom>
          <a:noFill/>
        </p:spPr>
      </p:pic>
      <p:pic>
        <p:nvPicPr>
          <p:cNvPr id="40965" name="Picture 5" descr="C:\Users\AbHi\Desktop\crossDomainMatching\photosynthComparisons\synth3.png"/>
          <p:cNvPicPr>
            <a:picLocks noChangeAspect="1" noChangeArrowheads="1"/>
          </p:cNvPicPr>
          <p:nvPr/>
        </p:nvPicPr>
        <p:blipFill>
          <a:blip r:embed="rId4" cstate="screen"/>
          <a:srcRect/>
          <a:stretch>
            <a:fillRect/>
          </a:stretch>
        </p:blipFill>
        <p:spPr bwMode="auto">
          <a:xfrm>
            <a:off x="6019800" y="1905000"/>
            <a:ext cx="3141213" cy="3200400"/>
          </a:xfrm>
          <a:prstGeom prst="rect">
            <a:avLst/>
          </a:prstGeom>
          <a:noFill/>
        </p:spPr>
      </p:pic>
      <p:pic>
        <p:nvPicPr>
          <p:cNvPr id="40966" name="Picture 6" descr="C:\Users\AbHi\Desktop\crossDomainMatching\photosynthComparisons\synth5.png"/>
          <p:cNvPicPr>
            <a:picLocks noChangeAspect="1" noChangeArrowheads="1"/>
          </p:cNvPicPr>
          <p:nvPr/>
        </p:nvPicPr>
        <p:blipFill>
          <a:blip r:embed="rId5" cstate="screen"/>
          <a:srcRect/>
          <a:stretch>
            <a:fillRect/>
          </a:stretch>
        </p:blipFill>
        <p:spPr bwMode="auto">
          <a:xfrm>
            <a:off x="0" y="2133600"/>
            <a:ext cx="3566823" cy="3200400"/>
          </a:xfrm>
          <a:prstGeom prst="rect">
            <a:avLst/>
          </a:prstGeom>
          <a:noFill/>
        </p:spPr>
      </p:pic>
      <p:sp>
        <p:nvSpPr>
          <p:cNvPr id="8" name="TextBox 7"/>
          <p:cNvSpPr txBox="1"/>
          <p:nvPr/>
        </p:nvSpPr>
        <p:spPr>
          <a:xfrm>
            <a:off x="1343973" y="5334000"/>
            <a:ext cx="1018227" cy="369332"/>
          </a:xfrm>
          <a:prstGeom prst="rect">
            <a:avLst/>
          </a:prstGeom>
          <a:noFill/>
        </p:spPr>
        <p:txBody>
          <a:bodyPr wrap="none" rtlCol="0">
            <a:spAutoFit/>
          </a:bodyPr>
          <a:lstStyle/>
          <a:p>
            <a:r>
              <a:rPr lang="en-US" b="1" dirty="0" err="1" smtClean="0"/>
              <a:t>Synth</a:t>
            </a:r>
            <a:r>
              <a:rPr lang="en-US" b="1" dirty="0" smtClean="0"/>
              <a:t> 1</a:t>
            </a:r>
            <a:endParaRPr lang="en-US" b="1" dirty="0"/>
          </a:p>
        </p:txBody>
      </p:sp>
      <p:sp>
        <p:nvSpPr>
          <p:cNvPr id="9" name="TextBox 8"/>
          <p:cNvSpPr txBox="1"/>
          <p:nvPr/>
        </p:nvSpPr>
        <p:spPr>
          <a:xfrm>
            <a:off x="4128369" y="5334000"/>
            <a:ext cx="1018227" cy="369332"/>
          </a:xfrm>
          <a:prstGeom prst="rect">
            <a:avLst/>
          </a:prstGeom>
          <a:noFill/>
        </p:spPr>
        <p:txBody>
          <a:bodyPr wrap="none" rtlCol="0">
            <a:spAutoFit/>
          </a:bodyPr>
          <a:lstStyle/>
          <a:p>
            <a:r>
              <a:rPr lang="en-US" b="1" dirty="0" err="1" smtClean="0"/>
              <a:t>Synth</a:t>
            </a:r>
            <a:r>
              <a:rPr lang="en-US" b="1" dirty="0" smtClean="0"/>
              <a:t> 2</a:t>
            </a:r>
            <a:endParaRPr lang="en-US" b="1" dirty="0"/>
          </a:p>
        </p:txBody>
      </p:sp>
      <p:sp>
        <p:nvSpPr>
          <p:cNvPr id="10" name="TextBox 9"/>
          <p:cNvSpPr txBox="1"/>
          <p:nvPr/>
        </p:nvSpPr>
        <p:spPr>
          <a:xfrm>
            <a:off x="6830373" y="5334000"/>
            <a:ext cx="1544012" cy="369332"/>
          </a:xfrm>
          <a:prstGeom prst="rect">
            <a:avLst/>
          </a:prstGeom>
          <a:noFill/>
        </p:spPr>
        <p:txBody>
          <a:bodyPr wrap="none" rtlCol="0">
            <a:spAutoFit/>
          </a:bodyPr>
          <a:lstStyle/>
          <a:p>
            <a:r>
              <a:rPr lang="en-US" b="1" dirty="0" err="1" smtClean="0"/>
              <a:t>Synth</a:t>
            </a:r>
            <a:r>
              <a:rPr lang="en-US" b="1" dirty="0" smtClean="0"/>
              <a:t> 3 ……</a:t>
            </a:r>
            <a:endParaRPr lang="en-US" b="1" dirty="0"/>
          </a:p>
        </p:txBody>
      </p:sp>
      <p:sp>
        <p:nvSpPr>
          <p:cNvPr id="12" name="TextBox 11"/>
          <p:cNvSpPr txBox="1"/>
          <p:nvPr/>
        </p:nvSpPr>
        <p:spPr>
          <a:xfrm>
            <a:off x="228600" y="5934670"/>
            <a:ext cx="3942105" cy="923330"/>
          </a:xfrm>
          <a:prstGeom prst="rect">
            <a:avLst/>
          </a:prstGeom>
          <a:noFill/>
        </p:spPr>
        <p:txBody>
          <a:bodyPr wrap="none" rtlCol="0">
            <a:spAutoFit/>
          </a:bodyPr>
          <a:lstStyle/>
          <a:p>
            <a:r>
              <a:rPr lang="en-US" dirty="0" smtClean="0"/>
              <a:t>Dataset size: 136 photos (from </a:t>
            </a:r>
            <a:r>
              <a:rPr lang="en-US" dirty="0" err="1" smtClean="0"/>
              <a:t>flickr</a:t>
            </a:r>
            <a:r>
              <a:rPr lang="en-US" dirty="0" smtClean="0"/>
              <a:t>)</a:t>
            </a:r>
          </a:p>
          <a:p>
            <a:r>
              <a:rPr lang="en-US" dirty="0" smtClean="0"/>
              <a:t># of discovered </a:t>
            </a:r>
            <a:r>
              <a:rPr lang="en-US" dirty="0" err="1" smtClean="0"/>
              <a:t>synths</a:t>
            </a:r>
            <a:r>
              <a:rPr lang="en-US" dirty="0" smtClean="0"/>
              <a:t>: 14</a:t>
            </a:r>
          </a:p>
          <a:p>
            <a:r>
              <a:rPr lang="en-US" dirty="0" smtClean="0"/>
              <a:t>82 photos not part of any </a:t>
            </a:r>
            <a:r>
              <a:rPr lang="en-US" dirty="0" err="1" smtClean="0"/>
              <a:t>synth</a:t>
            </a:r>
            <a:r>
              <a:rPr lang="en-US" dirty="0" smtClean="0"/>
              <a:t>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fade">
                                      <p:cBhvr>
                                        <p:cTn id="7" dur="500"/>
                                        <p:tgtEl>
                                          <p:spTgt spid="40966"/>
                                        </p:tgtEl>
                                      </p:cBhvr>
                                    </p:animEffect>
                                  </p:childTnLst>
                                </p:cTn>
                              </p:par>
                              <p:par>
                                <p:cTn id="8" presetID="10" presetClass="entr" presetSubtype="0" fill="hold"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fade">
                                      <p:cBhvr>
                                        <p:cTn id="10" dur="500"/>
                                        <p:tgtEl>
                                          <p:spTgt spid="40964"/>
                                        </p:tgtEl>
                                      </p:cBhvr>
                                    </p:animEffect>
                                  </p:childTnLst>
                                </p:cTn>
                              </p:par>
                              <p:par>
                                <p:cTn id="11" presetID="10" presetClass="entr" presetSubtype="0" fill="hold"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fade">
                                      <p:cBhvr>
                                        <p:cTn id="13" dur="500"/>
                                        <p:tgtEl>
                                          <p:spTgt spid="409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descr="E:\Research Work\video\1\fig_folder\00008_bb.bmp"/>
          <p:cNvPicPr preferRelativeResize="0">
            <a:picLocks noChangeAspect="1" noChangeArrowheads="1"/>
          </p:cNvPicPr>
          <p:nvPr/>
        </p:nvPicPr>
        <p:blipFill>
          <a:blip r:embed="rId3" cstate="screen"/>
          <a:srcRect/>
          <a:stretch>
            <a:fillRect/>
          </a:stretch>
        </p:blipFill>
        <p:spPr bwMode="auto">
          <a:xfrm>
            <a:off x="3968006" y="1674779"/>
            <a:ext cx="2427203" cy="1778326"/>
          </a:xfrm>
          <a:prstGeom prst="rect">
            <a:avLst/>
          </a:prstGeom>
          <a:noFill/>
        </p:spPr>
      </p:pic>
      <p:sp>
        <p:nvSpPr>
          <p:cNvPr id="2" name="Title 1"/>
          <p:cNvSpPr>
            <a:spLocks noGrp="1"/>
          </p:cNvSpPr>
          <p:nvPr>
            <p:ph type="title"/>
          </p:nvPr>
        </p:nvSpPr>
        <p:spPr>
          <a:xfrm>
            <a:off x="457200" y="-152400"/>
            <a:ext cx="8229600" cy="1143000"/>
          </a:xfrm>
        </p:spPr>
        <p:txBody>
          <a:bodyPr>
            <a:normAutofit/>
          </a:bodyPr>
          <a:lstStyle/>
          <a:p>
            <a:r>
              <a:rPr lang="en-US" dirty="0" smtClean="0"/>
              <a:t>Finding </a:t>
            </a:r>
            <a:r>
              <a:rPr lang="en-US" smtClean="0"/>
              <a:t>Similar Images</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65</a:t>
            </a:fld>
            <a:endParaRPr lang="en-US"/>
          </a:p>
        </p:txBody>
      </p:sp>
      <p:pic>
        <p:nvPicPr>
          <p:cNvPr id="25" name="Picture 2" descr="E:\Research Work\video\1\fig_folder\00010_bb.bmp"/>
          <p:cNvPicPr preferRelativeResize="0">
            <a:picLocks noChangeAspect="1" noChangeArrowheads="1"/>
          </p:cNvPicPr>
          <p:nvPr/>
        </p:nvPicPr>
        <p:blipFill>
          <a:blip r:embed="rId4" cstate="screen"/>
          <a:srcRect/>
          <a:stretch>
            <a:fillRect/>
          </a:stretch>
        </p:blipFill>
        <p:spPr bwMode="auto">
          <a:xfrm>
            <a:off x="1605790" y="838200"/>
            <a:ext cx="2280426" cy="3433937"/>
          </a:xfrm>
          <a:prstGeom prst="rect">
            <a:avLst/>
          </a:prstGeom>
          <a:noFill/>
        </p:spPr>
      </p:pic>
      <p:pic>
        <p:nvPicPr>
          <p:cNvPr id="26" name="Picture 3" descr="E:\Research Work\video\1\fig_folder\00001_bb.bmp"/>
          <p:cNvPicPr preferRelativeResize="0">
            <a:picLocks noChangeAspect="1" noChangeArrowheads="1"/>
          </p:cNvPicPr>
          <p:nvPr/>
        </p:nvPicPr>
        <p:blipFill>
          <a:blip r:embed="rId5" cstate="screen"/>
          <a:srcRect/>
          <a:stretch>
            <a:fillRect/>
          </a:stretch>
        </p:blipFill>
        <p:spPr bwMode="auto">
          <a:xfrm>
            <a:off x="381000" y="1752600"/>
            <a:ext cx="1049915" cy="1400129"/>
          </a:xfrm>
          <a:prstGeom prst="rect">
            <a:avLst/>
          </a:prstGeom>
          <a:noFill/>
        </p:spPr>
      </p:pic>
      <p:pic>
        <p:nvPicPr>
          <p:cNvPr id="27" name="Picture 4" descr="E:\Research Work\video\1\fig_folder\00002_bb.bmp"/>
          <p:cNvPicPr preferRelativeResize="0">
            <a:picLocks noChangeAspect="1" noChangeArrowheads="1"/>
          </p:cNvPicPr>
          <p:nvPr/>
        </p:nvPicPr>
        <p:blipFill>
          <a:blip r:embed="rId6" cstate="screen"/>
          <a:srcRect/>
          <a:stretch>
            <a:fillRect/>
          </a:stretch>
        </p:blipFill>
        <p:spPr bwMode="auto">
          <a:xfrm>
            <a:off x="3695965" y="4267200"/>
            <a:ext cx="1976556" cy="2438400"/>
          </a:xfrm>
          <a:prstGeom prst="rect">
            <a:avLst/>
          </a:prstGeom>
          <a:noFill/>
        </p:spPr>
      </p:pic>
      <p:pic>
        <p:nvPicPr>
          <p:cNvPr id="28" name="Picture 5" descr="E:\Research Work\video\1\fig_folder\00003_bb.bmp"/>
          <p:cNvPicPr preferRelativeResize="0">
            <a:picLocks noChangeAspect="1" noChangeArrowheads="1"/>
          </p:cNvPicPr>
          <p:nvPr/>
        </p:nvPicPr>
        <p:blipFill>
          <a:blip r:embed="rId7" cstate="screen"/>
          <a:srcRect/>
          <a:stretch>
            <a:fillRect/>
          </a:stretch>
        </p:blipFill>
        <p:spPr bwMode="auto">
          <a:xfrm>
            <a:off x="5743359" y="4589226"/>
            <a:ext cx="1213874" cy="1826605"/>
          </a:xfrm>
          <a:prstGeom prst="rect">
            <a:avLst/>
          </a:prstGeom>
          <a:noFill/>
        </p:spPr>
      </p:pic>
      <p:pic>
        <p:nvPicPr>
          <p:cNvPr id="30" name="Picture 11" descr="E:\Research Work\video\1\fig_folder\00009_bb.bmp"/>
          <p:cNvPicPr preferRelativeResize="0">
            <a:picLocks noChangeAspect="1" noChangeArrowheads="1"/>
          </p:cNvPicPr>
          <p:nvPr/>
        </p:nvPicPr>
        <p:blipFill>
          <a:blip r:embed="rId8" cstate="screen"/>
          <a:srcRect/>
          <a:stretch>
            <a:fillRect/>
          </a:stretch>
        </p:blipFill>
        <p:spPr bwMode="auto">
          <a:xfrm>
            <a:off x="838200" y="4343400"/>
            <a:ext cx="2786927" cy="1935236"/>
          </a:xfrm>
          <a:prstGeom prst="rect">
            <a:avLst/>
          </a:prstGeom>
          <a:noFill/>
        </p:spPr>
      </p:pic>
      <p:pic>
        <p:nvPicPr>
          <p:cNvPr id="32" name="Picture 13" descr="E:\Research Work\video\1\fig_folder\occ.png"/>
          <p:cNvPicPr preferRelativeResize="0">
            <a:picLocks noChangeAspect="1" noChangeArrowheads="1"/>
          </p:cNvPicPr>
          <p:nvPr/>
        </p:nvPicPr>
        <p:blipFill>
          <a:blip r:embed="rId9" cstate="screen"/>
          <a:srcRect/>
          <a:stretch>
            <a:fillRect/>
          </a:stretch>
        </p:blipFill>
        <p:spPr bwMode="auto">
          <a:xfrm>
            <a:off x="6438088" y="1113817"/>
            <a:ext cx="2168591" cy="2884750"/>
          </a:xfrm>
          <a:prstGeom prst="rect">
            <a:avLst/>
          </a:prstGeom>
          <a:noFill/>
        </p:spPr>
      </p:pic>
      <p:pic>
        <p:nvPicPr>
          <p:cNvPr id="33" name="Picture 14" descr="E:\Research Work\video\1\fig_folder\winter.png"/>
          <p:cNvPicPr preferRelativeResize="0">
            <a:picLocks noChangeAspect="1" noChangeArrowheads="1"/>
          </p:cNvPicPr>
          <p:nvPr/>
        </p:nvPicPr>
        <p:blipFill>
          <a:blip r:embed="rId10" cstate="screen"/>
          <a:srcRect/>
          <a:stretch>
            <a:fillRect/>
          </a:stretch>
        </p:blipFill>
        <p:spPr bwMode="auto">
          <a:xfrm>
            <a:off x="7028070" y="4572000"/>
            <a:ext cx="1430130" cy="1207008"/>
          </a:xfrm>
          <a:prstGeom prst="rect">
            <a:avLst/>
          </a:prstGeom>
          <a:noFill/>
        </p:spPr>
      </p:pic>
      <p:sp>
        <p:nvSpPr>
          <p:cNvPr id="12" name="TextBox 11"/>
          <p:cNvSpPr txBox="1"/>
          <p:nvPr/>
        </p:nvSpPr>
        <p:spPr>
          <a:xfrm>
            <a:off x="240532" y="1414046"/>
            <a:ext cx="1359668" cy="338554"/>
          </a:xfrm>
          <a:prstGeom prst="rect">
            <a:avLst/>
          </a:prstGeom>
          <a:noFill/>
        </p:spPr>
        <p:txBody>
          <a:bodyPr wrap="none" rtlCol="0">
            <a:spAutoFit/>
          </a:bodyPr>
          <a:lstStyle/>
          <a:p>
            <a:r>
              <a:rPr lang="en-US" sz="1600" dirty="0" smtClean="0"/>
              <a:t>Query image</a:t>
            </a:r>
            <a:endParaRPr lang="en-US"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590800" y="1111984"/>
            <a:ext cx="5943600" cy="3170099"/>
          </a:xfrm>
          <a:prstGeom prst="rect">
            <a:avLst/>
          </a:prstGeom>
          <a:noFill/>
        </p:spPr>
        <p:txBody>
          <a:bodyPr wrap="square" rtlCol="0">
            <a:spAutoFit/>
          </a:bodyPr>
          <a:lstStyle/>
          <a:p>
            <a:r>
              <a:rPr lang="en-US" sz="10000" dirty="0" smtClean="0"/>
              <a:t>. . .</a:t>
            </a:r>
            <a:r>
              <a:rPr lang="en-US" sz="4000" dirty="0" smtClean="0"/>
              <a:t> </a:t>
            </a:r>
            <a:r>
              <a:rPr lang="en-US" sz="10000" dirty="0" smtClean="0"/>
              <a:t>.</a:t>
            </a:r>
            <a:r>
              <a:rPr lang="en-US" sz="4800" dirty="0" smtClean="0"/>
              <a:t> </a:t>
            </a:r>
            <a:r>
              <a:rPr lang="en-US" sz="10000" dirty="0" smtClean="0"/>
              <a:t>.</a:t>
            </a:r>
            <a:r>
              <a:rPr lang="en-US" sz="6000" dirty="0" smtClean="0"/>
              <a:t> </a:t>
            </a:r>
            <a:r>
              <a:rPr lang="en-US" sz="10000" dirty="0" smtClean="0"/>
              <a:t>.</a:t>
            </a:r>
          </a:p>
          <a:p>
            <a:endParaRPr lang="en-US" sz="10000" dirty="0"/>
          </a:p>
        </p:txBody>
      </p:sp>
      <p:sp>
        <p:nvSpPr>
          <p:cNvPr id="2" name="Title 1"/>
          <p:cNvSpPr>
            <a:spLocks noGrp="1"/>
          </p:cNvSpPr>
          <p:nvPr>
            <p:ph type="title"/>
          </p:nvPr>
        </p:nvSpPr>
        <p:spPr/>
        <p:txBody>
          <a:bodyPr/>
          <a:lstStyle/>
          <a:p>
            <a:r>
              <a:rPr lang="en-US" dirty="0" err="1" smtClean="0"/>
              <a:t>Pairwise</a:t>
            </a:r>
            <a:r>
              <a:rPr lang="en-US" dirty="0" smtClean="0"/>
              <a:t> Similarity Matrix</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66</a:t>
            </a:fld>
            <a:endParaRPr lang="en-US"/>
          </a:p>
        </p:txBody>
      </p:sp>
      <p:cxnSp>
        <p:nvCxnSpPr>
          <p:cNvPr id="10" name="Straight Connector 9"/>
          <p:cNvCxnSpPr/>
          <p:nvPr/>
        </p:nvCxnSpPr>
        <p:spPr>
          <a:xfrm>
            <a:off x="2590800" y="1981200"/>
            <a:ext cx="0" cy="39624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59050" y="2019300"/>
            <a:ext cx="41148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36865" name="Picture 1" descr="C:\Users\AbHi\Desktop\medici\_PML9158a.jpg"/>
          <p:cNvPicPr>
            <a:picLocks noChangeAspect="1" noChangeArrowheads="1"/>
          </p:cNvPicPr>
          <p:nvPr/>
        </p:nvPicPr>
        <p:blipFill>
          <a:blip r:embed="rId3" cstate="screen"/>
          <a:srcRect/>
          <a:stretch>
            <a:fillRect/>
          </a:stretch>
        </p:blipFill>
        <p:spPr bwMode="auto">
          <a:xfrm>
            <a:off x="1676400" y="2529840"/>
            <a:ext cx="701138" cy="457200"/>
          </a:xfrm>
          <a:prstGeom prst="rect">
            <a:avLst/>
          </a:prstGeom>
          <a:noFill/>
        </p:spPr>
      </p:pic>
      <p:pic>
        <p:nvPicPr>
          <p:cNvPr id="36866" name="Picture 2" descr="C:\Users\AbHi\Desktop\medici\04-10-09 Paris 170.jpg"/>
          <p:cNvPicPr>
            <a:picLocks noChangeAspect="1" noChangeArrowheads="1"/>
          </p:cNvPicPr>
          <p:nvPr/>
        </p:nvPicPr>
        <p:blipFill>
          <a:blip r:embed="rId4" cstate="screen"/>
          <a:srcRect/>
          <a:stretch>
            <a:fillRect/>
          </a:stretch>
        </p:blipFill>
        <p:spPr bwMode="auto">
          <a:xfrm>
            <a:off x="2034638" y="1981200"/>
            <a:ext cx="342900" cy="457200"/>
          </a:xfrm>
          <a:prstGeom prst="rect">
            <a:avLst/>
          </a:prstGeom>
          <a:noFill/>
        </p:spPr>
      </p:pic>
      <p:pic>
        <p:nvPicPr>
          <p:cNvPr id="36867" name="Picture 3" descr="C:\Users\AbHi\Desktop\medici\Acis &amp; Galatea.jpg"/>
          <p:cNvPicPr>
            <a:picLocks noChangeAspect="1" noChangeArrowheads="1"/>
          </p:cNvPicPr>
          <p:nvPr/>
        </p:nvPicPr>
        <p:blipFill>
          <a:blip r:embed="rId5" cstate="screen"/>
          <a:srcRect/>
          <a:stretch>
            <a:fillRect/>
          </a:stretch>
        </p:blipFill>
        <p:spPr bwMode="auto">
          <a:xfrm>
            <a:off x="1948873" y="4175760"/>
            <a:ext cx="457200" cy="457200"/>
          </a:xfrm>
          <a:prstGeom prst="rect">
            <a:avLst/>
          </a:prstGeom>
          <a:noFill/>
        </p:spPr>
      </p:pic>
      <p:pic>
        <p:nvPicPr>
          <p:cNvPr id="36868" name="Picture 4" descr="C:\Users\AbHi\Desktop\medici\Acis and Galatea.jpg"/>
          <p:cNvPicPr>
            <a:picLocks noChangeAspect="1" noChangeArrowheads="1"/>
          </p:cNvPicPr>
          <p:nvPr/>
        </p:nvPicPr>
        <p:blipFill>
          <a:blip r:embed="rId6" cstate="screen"/>
          <a:srcRect/>
          <a:stretch>
            <a:fillRect/>
          </a:stretch>
        </p:blipFill>
        <p:spPr bwMode="auto">
          <a:xfrm>
            <a:off x="1828800" y="4724400"/>
            <a:ext cx="609600" cy="457200"/>
          </a:xfrm>
          <a:prstGeom prst="rect">
            <a:avLst/>
          </a:prstGeom>
          <a:noFill/>
        </p:spPr>
      </p:pic>
      <p:pic>
        <p:nvPicPr>
          <p:cNvPr id="36869" name="Picture 5" descr="C:\Users\AbHi\Desktop\medici\Autumn Reflection of Medici Fountain.jpg"/>
          <p:cNvPicPr>
            <a:picLocks noChangeAspect="1" noChangeArrowheads="1"/>
          </p:cNvPicPr>
          <p:nvPr/>
        </p:nvPicPr>
        <p:blipFill>
          <a:blip r:embed="rId7" cstate="screen"/>
          <a:srcRect/>
          <a:stretch>
            <a:fillRect/>
          </a:stretch>
        </p:blipFill>
        <p:spPr bwMode="auto">
          <a:xfrm>
            <a:off x="1828800" y="3627120"/>
            <a:ext cx="577273" cy="457200"/>
          </a:xfrm>
          <a:prstGeom prst="rect">
            <a:avLst/>
          </a:prstGeom>
          <a:noFill/>
        </p:spPr>
      </p:pic>
      <p:pic>
        <p:nvPicPr>
          <p:cNvPr id="36870" name="Picture 6" descr="C:\Users\AbHi\Desktop\medici\Bailey Alexander's favourite meditative space in Paris; Medici Fountain.jpg"/>
          <p:cNvPicPr>
            <a:picLocks noChangeAspect="1" noChangeArrowheads="1"/>
          </p:cNvPicPr>
          <p:nvPr/>
        </p:nvPicPr>
        <p:blipFill>
          <a:blip r:embed="rId8" cstate="screen"/>
          <a:srcRect/>
          <a:stretch>
            <a:fillRect/>
          </a:stretch>
        </p:blipFill>
        <p:spPr bwMode="auto">
          <a:xfrm>
            <a:off x="2057400" y="3078480"/>
            <a:ext cx="342900" cy="457200"/>
          </a:xfrm>
          <a:prstGeom prst="rect">
            <a:avLst/>
          </a:prstGeom>
          <a:noFill/>
        </p:spPr>
      </p:pic>
      <p:pic>
        <p:nvPicPr>
          <p:cNvPr id="19" name="Picture 1" descr="C:\Users\AbHi\Desktop\medici\_PML9158a.jpg"/>
          <p:cNvPicPr>
            <a:picLocks noChangeAspect="1" noChangeArrowheads="1"/>
          </p:cNvPicPr>
          <p:nvPr/>
        </p:nvPicPr>
        <p:blipFill>
          <a:blip r:embed="rId3" cstate="screen"/>
          <a:srcRect/>
          <a:stretch>
            <a:fillRect/>
          </a:stretch>
        </p:blipFill>
        <p:spPr bwMode="auto">
          <a:xfrm>
            <a:off x="3089498" y="1447800"/>
            <a:ext cx="701138" cy="457200"/>
          </a:xfrm>
          <a:prstGeom prst="rect">
            <a:avLst/>
          </a:prstGeom>
          <a:noFill/>
        </p:spPr>
      </p:pic>
      <p:pic>
        <p:nvPicPr>
          <p:cNvPr id="20" name="Picture 2" descr="C:\Users\AbHi\Desktop\medici\04-10-09 Paris 170.jpg"/>
          <p:cNvPicPr>
            <a:picLocks noChangeAspect="1" noChangeArrowheads="1"/>
          </p:cNvPicPr>
          <p:nvPr/>
        </p:nvPicPr>
        <p:blipFill>
          <a:blip r:embed="rId4" cstate="screen"/>
          <a:srcRect/>
          <a:stretch>
            <a:fillRect/>
          </a:stretch>
        </p:blipFill>
        <p:spPr bwMode="auto">
          <a:xfrm>
            <a:off x="5063903" y="1447800"/>
            <a:ext cx="342900" cy="457200"/>
          </a:xfrm>
          <a:prstGeom prst="rect">
            <a:avLst/>
          </a:prstGeom>
          <a:noFill/>
        </p:spPr>
      </p:pic>
      <p:pic>
        <p:nvPicPr>
          <p:cNvPr id="21" name="Picture 3" descr="C:\Users\AbHi\Desktop\medici\Acis &amp; Galatea.jpg"/>
          <p:cNvPicPr>
            <a:picLocks noChangeAspect="1" noChangeArrowheads="1"/>
          </p:cNvPicPr>
          <p:nvPr/>
        </p:nvPicPr>
        <p:blipFill>
          <a:blip r:embed="rId5" cstate="screen"/>
          <a:srcRect/>
          <a:stretch>
            <a:fillRect/>
          </a:stretch>
        </p:blipFill>
        <p:spPr bwMode="auto">
          <a:xfrm>
            <a:off x="3870234" y="1447800"/>
            <a:ext cx="457200" cy="457200"/>
          </a:xfrm>
          <a:prstGeom prst="rect">
            <a:avLst/>
          </a:prstGeom>
          <a:noFill/>
        </p:spPr>
      </p:pic>
      <p:pic>
        <p:nvPicPr>
          <p:cNvPr id="22" name="Picture 4" descr="C:\Users\AbHi\Desktop\medici\Acis and Galatea.jpg"/>
          <p:cNvPicPr>
            <a:picLocks noChangeAspect="1" noChangeArrowheads="1"/>
          </p:cNvPicPr>
          <p:nvPr/>
        </p:nvPicPr>
        <p:blipFill>
          <a:blip r:embed="rId6" cstate="screen"/>
          <a:srcRect/>
          <a:stretch>
            <a:fillRect/>
          </a:stretch>
        </p:blipFill>
        <p:spPr bwMode="auto">
          <a:xfrm>
            <a:off x="5486400" y="1447800"/>
            <a:ext cx="609600" cy="457200"/>
          </a:xfrm>
          <a:prstGeom prst="rect">
            <a:avLst/>
          </a:prstGeom>
          <a:noFill/>
        </p:spPr>
      </p:pic>
      <p:pic>
        <p:nvPicPr>
          <p:cNvPr id="23" name="Picture 5" descr="C:\Users\AbHi\Desktop\medici\Autumn Reflection of Medici Fountain.jpg"/>
          <p:cNvPicPr>
            <a:picLocks noChangeAspect="1" noChangeArrowheads="1"/>
          </p:cNvPicPr>
          <p:nvPr/>
        </p:nvPicPr>
        <p:blipFill>
          <a:blip r:embed="rId7" cstate="screen"/>
          <a:srcRect/>
          <a:stretch>
            <a:fillRect/>
          </a:stretch>
        </p:blipFill>
        <p:spPr bwMode="auto">
          <a:xfrm>
            <a:off x="4407032" y="1447800"/>
            <a:ext cx="577273" cy="457200"/>
          </a:xfrm>
          <a:prstGeom prst="rect">
            <a:avLst/>
          </a:prstGeom>
          <a:noFill/>
        </p:spPr>
      </p:pic>
      <p:pic>
        <p:nvPicPr>
          <p:cNvPr id="24" name="Picture 6" descr="C:\Users\AbHi\Desktop\medici\Bailey Alexander's favourite meditative space in Paris; Medici Fountain.jpg"/>
          <p:cNvPicPr>
            <a:picLocks noChangeAspect="1" noChangeArrowheads="1"/>
          </p:cNvPicPr>
          <p:nvPr/>
        </p:nvPicPr>
        <p:blipFill>
          <a:blip r:embed="rId8" cstate="screen"/>
          <a:srcRect/>
          <a:stretch>
            <a:fillRect/>
          </a:stretch>
        </p:blipFill>
        <p:spPr bwMode="auto">
          <a:xfrm>
            <a:off x="2667000" y="1447800"/>
            <a:ext cx="342900" cy="457200"/>
          </a:xfrm>
          <a:prstGeom prst="rect">
            <a:avLst/>
          </a:prstGeom>
          <a:noFill/>
        </p:spPr>
      </p:pic>
      <p:sp>
        <p:nvSpPr>
          <p:cNvPr id="27" name="TextBox 26"/>
          <p:cNvSpPr txBox="1"/>
          <p:nvPr/>
        </p:nvSpPr>
        <p:spPr>
          <a:xfrm rot="5400000">
            <a:off x="300042" y="4669171"/>
            <a:ext cx="5943600" cy="1631216"/>
          </a:xfrm>
          <a:prstGeom prst="rect">
            <a:avLst/>
          </a:prstGeom>
          <a:noFill/>
        </p:spPr>
        <p:txBody>
          <a:bodyPr wrap="square" rtlCol="0">
            <a:spAutoFit/>
          </a:bodyPr>
          <a:lstStyle/>
          <a:p>
            <a:r>
              <a:rPr lang="en-US" sz="10000" dirty="0" smtClean="0"/>
              <a:t>.</a:t>
            </a:r>
            <a:r>
              <a:rPr lang="en-US" sz="6600" dirty="0" smtClean="0"/>
              <a:t> </a:t>
            </a:r>
            <a:r>
              <a:rPr lang="en-US" sz="10000" dirty="0" smtClean="0"/>
              <a:t>.</a:t>
            </a:r>
            <a:r>
              <a:rPr lang="en-US" sz="6600" dirty="0" smtClean="0"/>
              <a:t> </a:t>
            </a:r>
            <a:r>
              <a:rPr lang="en-US" sz="10000" dirty="0" smtClean="0"/>
              <a:t>.</a:t>
            </a:r>
            <a:r>
              <a:rPr lang="en-US" sz="4000" dirty="0" smtClean="0"/>
              <a:t> </a:t>
            </a:r>
            <a:r>
              <a:rPr lang="en-US" sz="10000" dirty="0" smtClean="0"/>
              <a:t>.</a:t>
            </a:r>
            <a:r>
              <a:rPr lang="en-US" sz="4800" dirty="0" smtClean="0"/>
              <a:t> </a:t>
            </a:r>
            <a:r>
              <a:rPr lang="en-US" sz="10000" dirty="0" smtClean="0"/>
              <a:t>.</a:t>
            </a:r>
            <a:r>
              <a:rPr lang="en-US" sz="6000" dirty="0" smtClean="0"/>
              <a:t> </a:t>
            </a:r>
            <a:endParaRPr lang="en-US" sz="10000" dirty="0"/>
          </a:p>
        </p:txBody>
      </p:sp>
      <p:sp>
        <p:nvSpPr>
          <p:cNvPr id="28" name="TextBox 27"/>
          <p:cNvSpPr txBox="1"/>
          <p:nvPr/>
        </p:nvSpPr>
        <p:spPr>
          <a:xfrm rot="2700000">
            <a:off x="2732098" y="3592890"/>
            <a:ext cx="5943600" cy="1631216"/>
          </a:xfrm>
          <a:prstGeom prst="rect">
            <a:avLst/>
          </a:prstGeom>
          <a:noFill/>
        </p:spPr>
        <p:txBody>
          <a:bodyPr wrap="square" rtlCol="0">
            <a:spAutoFit/>
          </a:bodyPr>
          <a:lstStyle/>
          <a:p>
            <a:r>
              <a:rPr lang="en-US" sz="10000" dirty="0" smtClean="0"/>
              <a:t>. . .</a:t>
            </a:r>
            <a:r>
              <a:rPr lang="en-US" sz="4000" dirty="0" smtClean="0"/>
              <a:t> </a:t>
            </a:r>
            <a:r>
              <a:rPr lang="en-US" sz="10000" dirty="0" smtClean="0"/>
              <a:t>.</a:t>
            </a:r>
            <a:r>
              <a:rPr lang="en-US" sz="4800" dirty="0" smtClean="0"/>
              <a:t> </a:t>
            </a:r>
            <a:r>
              <a:rPr lang="en-US" sz="10000" dirty="0" smtClean="0"/>
              <a:t>.</a:t>
            </a:r>
            <a:r>
              <a:rPr lang="en-US" sz="6000" dirty="0" smtClean="0"/>
              <a:t> </a:t>
            </a:r>
            <a:r>
              <a:rPr lang="en-US" sz="10000" dirty="0" smtClean="0"/>
              <a:t>.</a:t>
            </a:r>
            <a:endParaRPr lang="en-US" sz="10000" dirty="0"/>
          </a:p>
        </p:txBody>
      </p:sp>
      <p:sp>
        <p:nvSpPr>
          <p:cNvPr id="29" name="TextBox 28"/>
          <p:cNvSpPr txBox="1"/>
          <p:nvPr/>
        </p:nvSpPr>
        <p:spPr>
          <a:xfrm>
            <a:off x="6172200" y="1447800"/>
            <a:ext cx="415498" cy="369332"/>
          </a:xfrm>
          <a:prstGeom prst="rect">
            <a:avLst/>
          </a:prstGeom>
          <a:noFill/>
        </p:spPr>
        <p:txBody>
          <a:bodyPr wrap="none" rtlCol="0">
            <a:spAutoFit/>
          </a:bodyPr>
          <a:lstStyle/>
          <a:p>
            <a:r>
              <a:rPr lang="en-US" dirty="0" smtClean="0"/>
              <a:t>…</a:t>
            </a:r>
            <a:endParaRPr lang="en-US" dirty="0"/>
          </a:p>
        </p:txBody>
      </p:sp>
      <p:sp>
        <p:nvSpPr>
          <p:cNvPr id="30" name="TextBox 29"/>
          <p:cNvSpPr txBox="1"/>
          <p:nvPr/>
        </p:nvSpPr>
        <p:spPr>
          <a:xfrm rot="16200000">
            <a:off x="2034317" y="5204683"/>
            <a:ext cx="415498" cy="369332"/>
          </a:xfrm>
          <a:prstGeom prst="rect">
            <a:avLst/>
          </a:prstGeom>
          <a:noFill/>
        </p:spPr>
        <p:txBody>
          <a:bodyPr wrap="none" rtlCol="0">
            <a:spAutoFit/>
          </a:bodyPr>
          <a:lstStyle/>
          <a:p>
            <a:r>
              <a:rPr lang="en-US" dirty="0" smtClean="0"/>
              <a:t>…</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fade">
                                      <p:cBhvr>
                                        <p:cTn id="7" dur="500"/>
                                        <p:tgtEl>
                                          <p:spTgt spid="36865"/>
                                        </p:tgtEl>
                                      </p:cBhvr>
                                    </p:animEffect>
                                  </p:childTnLst>
                                </p:cTn>
                              </p:par>
                              <p:par>
                                <p:cTn id="8" presetID="10" presetClass="entr" presetSubtype="0" fill="hold" nodeType="withEffect">
                                  <p:stCondLst>
                                    <p:cond delay="0"/>
                                  </p:stCondLst>
                                  <p:childTnLst>
                                    <p:set>
                                      <p:cBhvr>
                                        <p:cTn id="9" dur="1" fill="hold">
                                          <p:stCondLst>
                                            <p:cond delay="0"/>
                                          </p:stCondLst>
                                        </p:cTn>
                                        <p:tgtEl>
                                          <p:spTgt spid="36866"/>
                                        </p:tgtEl>
                                        <p:attrNameLst>
                                          <p:attrName>style.visibility</p:attrName>
                                        </p:attrNameLst>
                                      </p:cBhvr>
                                      <p:to>
                                        <p:strVal val="visible"/>
                                      </p:to>
                                    </p:set>
                                    <p:animEffect transition="in" filter="fade">
                                      <p:cBhvr>
                                        <p:cTn id="10" dur="500"/>
                                        <p:tgtEl>
                                          <p:spTgt spid="36866"/>
                                        </p:tgtEl>
                                      </p:cBhvr>
                                    </p:animEffect>
                                  </p:childTnLst>
                                </p:cTn>
                              </p:par>
                              <p:par>
                                <p:cTn id="11" presetID="10" presetClass="entr" presetSubtype="0" fill="hold" nodeType="withEffect">
                                  <p:stCondLst>
                                    <p:cond delay="0"/>
                                  </p:stCondLst>
                                  <p:childTnLst>
                                    <p:set>
                                      <p:cBhvr>
                                        <p:cTn id="12" dur="1" fill="hold">
                                          <p:stCondLst>
                                            <p:cond delay="0"/>
                                          </p:stCondLst>
                                        </p:cTn>
                                        <p:tgtEl>
                                          <p:spTgt spid="36867"/>
                                        </p:tgtEl>
                                        <p:attrNameLst>
                                          <p:attrName>style.visibility</p:attrName>
                                        </p:attrNameLst>
                                      </p:cBhvr>
                                      <p:to>
                                        <p:strVal val="visible"/>
                                      </p:to>
                                    </p:set>
                                    <p:animEffect transition="in" filter="fade">
                                      <p:cBhvr>
                                        <p:cTn id="13" dur="500"/>
                                        <p:tgtEl>
                                          <p:spTgt spid="36867"/>
                                        </p:tgtEl>
                                      </p:cBhvr>
                                    </p:animEffect>
                                  </p:childTnLst>
                                </p:cTn>
                              </p:par>
                              <p:par>
                                <p:cTn id="14" presetID="10" presetClass="entr" presetSubtype="0" fill="hold" nodeType="withEffect">
                                  <p:stCondLst>
                                    <p:cond delay="0"/>
                                  </p:stCondLst>
                                  <p:childTnLst>
                                    <p:set>
                                      <p:cBhvr>
                                        <p:cTn id="15" dur="1" fill="hold">
                                          <p:stCondLst>
                                            <p:cond delay="0"/>
                                          </p:stCondLst>
                                        </p:cTn>
                                        <p:tgtEl>
                                          <p:spTgt spid="36868"/>
                                        </p:tgtEl>
                                        <p:attrNameLst>
                                          <p:attrName>style.visibility</p:attrName>
                                        </p:attrNameLst>
                                      </p:cBhvr>
                                      <p:to>
                                        <p:strVal val="visible"/>
                                      </p:to>
                                    </p:set>
                                    <p:animEffect transition="in" filter="fade">
                                      <p:cBhvr>
                                        <p:cTn id="16" dur="500"/>
                                        <p:tgtEl>
                                          <p:spTgt spid="36868"/>
                                        </p:tgtEl>
                                      </p:cBhvr>
                                    </p:animEffect>
                                  </p:childTnLst>
                                </p:cTn>
                              </p:par>
                              <p:par>
                                <p:cTn id="17" presetID="10" presetClass="entr" presetSubtype="0" fill="hold" nodeType="withEffect">
                                  <p:stCondLst>
                                    <p:cond delay="0"/>
                                  </p:stCondLst>
                                  <p:childTnLst>
                                    <p:set>
                                      <p:cBhvr>
                                        <p:cTn id="18" dur="1" fill="hold">
                                          <p:stCondLst>
                                            <p:cond delay="0"/>
                                          </p:stCondLst>
                                        </p:cTn>
                                        <p:tgtEl>
                                          <p:spTgt spid="36869"/>
                                        </p:tgtEl>
                                        <p:attrNameLst>
                                          <p:attrName>style.visibility</p:attrName>
                                        </p:attrNameLst>
                                      </p:cBhvr>
                                      <p:to>
                                        <p:strVal val="visible"/>
                                      </p:to>
                                    </p:set>
                                    <p:animEffect transition="in" filter="fade">
                                      <p:cBhvr>
                                        <p:cTn id="19" dur="500"/>
                                        <p:tgtEl>
                                          <p:spTgt spid="36869"/>
                                        </p:tgtEl>
                                      </p:cBhvr>
                                    </p:animEffect>
                                  </p:childTnLst>
                                </p:cTn>
                              </p:par>
                              <p:par>
                                <p:cTn id="20" presetID="10" presetClass="entr" presetSubtype="0" fill="hold" nodeType="withEffect">
                                  <p:stCondLst>
                                    <p:cond delay="0"/>
                                  </p:stCondLst>
                                  <p:childTnLst>
                                    <p:set>
                                      <p:cBhvr>
                                        <p:cTn id="21" dur="1" fill="hold">
                                          <p:stCondLst>
                                            <p:cond delay="0"/>
                                          </p:stCondLst>
                                        </p:cTn>
                                        <p:tgtEl>
                                          <p:spTgt spid="36870"/>
                                        </p:tgtEl>
                                        <p:attrNameLst>
                                          <p:attrName>style.visibility</p:attrName>
                                        </p:attrNameLst>
                                      </p:cBhvr>
                                      <p:to>
                                        <p:strVal val="visible"/>
                                      </p:to>
                                    </p:set>
                                    <p:animEffect transition="in" filter="fade">
                                      <p:cBhvr>
                                        <p:cTn id="22" dur="500"/>
                                        <p:tgtEl>
                                          <p:spTgt spid="368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590800" y="1111984"/>
            <a:ext cx="5943600" cy="3170099"/>
          </a:xfrm>
          <a:prstGeom prst="rect">
            <a:avLst/>
          </a:prstGeom>
          <a:noFill/>
        </p:spPr>
        <p:txBody>
          <a:bodyPr wrap="square" rtlCol="0">
            <a:spAutoFit/>
          </a:bodyPr>
          <a:lstStyle/>
          <a:p>
            <a:r>
              <a:rPr lang="en-US" sz="10000" dirty="0" smtClean="0"/>
              <a:t>. . .</a:t>
            </a:r>
            <a:r>
              <a:rPr lang="en-US" sz="4000" dirty="0" smtClean="0"/>
              <a:t> </a:t>
            </a:r>
            <a:r>
              <a:rPr lang="en-US" sz="10000" dirty="0" smtClean="0"/>
              <a:t>.</a:t>
            </a:r>
            <a:r>
              <a:rPr lang="en-US" sz="4800" dirty="0" smtClean="0"/>
              <a:t> </a:t>
            </a:r>
            <a:r>
              <a:rPr lang="en-US" sz="10000" dirty="0" smtClean="0"/>
              <a:t>.</a:t>
            </a:r>
            <a:r>
              <a:rPr lang="en-US" sz="6000" dirty="0" smtClean="0"/>
              <a:t> </a:t>
            </a:r>
            <a:r>
              <a:rPr lang="en-US" sz="10000" dirty="0" smtClean="0"/>
              <a:t>.</a:t>
            </a:r>
          </a:p>
          <a:p>
            <a:endParaRPr lang="en-US" sz="10000" dirty="0"/>
          </a:p>
        </p:txBody>
      </p:sp>
      <p:sp>
        <p:nvSpPr>
          <p:cNvPr id="2" name="Title 1"/>
          <p:cNvSpPr>
            <a:spLocks noGrp="1"/>
          </p:cNvSpPr>
          <p:nvPr>
            <p:ph type="title"/>
          </p:nvPr>
        </p:nvSpPr>
        <p:spPr/>
        <p:txBody>
          <a:bodyPr/>
          <a:lstStyle/>
          <a:p>
            <a:r>
              <a:rPr lang="en-US" dirty="0" err="1" smtClean="0"/>
              <a:t>Pairwise</a:t>
            </a:r>
            <a:r>
              <a:rPr lang="en-US" dirty="0" smtClean="0"/>
              <a:t> Similarity Matrix</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67</a:t>
            </a:fld>
            <a:endParaRPr lang="en-US"/>
          </a:p>
        </p:txBody>
      </p:sp>
      <p:cxnSp>
        <p:nvCxnSpPr>
          <p:cNvPr id="10" name="Straight Connector 9"/>
          <p:cNvCxnSpPr/>
          <p:nvPr/>
        </p:nvCxnSpPr>
        <p:spPr>
          <a:xfrm>
            <a:off x="2590800" y="1981200"/>
            <a:ext cx="0" cy="396240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59050" y="2019300"/>
            <a:ext cx="41148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36865" name="Picture 1" descr="C:\Users\AbHi\Desktop\medici\_PML9158a.jpg"/>
          <p:cNvPicPr>
            <a:picLocks noChangeAspect="1" noChangeArrowheads="1"/>
          </p:cNvPicPr>
          <p:nvPr/>
        </p:nvPicPr>
        <p:blipFill>
          <a:blip r:embed="rId3" cstate="screen"/>
          <a:srcRect/>
          <a:stretch>
            <a:fillRect/>
          </a:stretch>
        </p:blipFill>
        <p:spPr bwMode="auto">
          <a:xfrm>
            <a:off x="1676400" y="2529840"/>
            <a:ext cx="701138" cy="457200"/>
          </a:xfrm>
          <a:prstGeom prst="rect">
            <a:avLst/>
          </a:prstGeom>
          <a:noFill/>
        </p:spPr>
      </p:pic>
      <p:pic>
        <p:nvPicPr>
          <p:cNvPr id="36866" name="Picture 2" descr="C:\Users\AbHi\Desktop\medici\04-10-09 Paris 170.jpg"/>
          <p:cNvPicPr>
            <a:picLocks noChangeAspect="1" noChangeArrowheads="1"/>
          </p:cNvPicPr>
          <p:nvPr/>
        </p:nvPicPr>
        <p:blipFill>
          <a:blip r:embed="rId4" cstate="screen"/>
          <a:srcRect/>
          <a:stretch>
            <a:fillRect/>
          </a:stretch>
        </p:blipFill>
        <p:spPr bwMode="auto">
          <a:xfrm>
            <a:off x="2034638" y="1981200"/>
            <a:ext cx="342900" cy="457200"/>
          </a:xfrm>
          <a:prstGeom prst="rect">
            <a:avLst/>
          </a:prstGeom>
          <a:noFill/>
        </p:spPr>
      </p:pic>
      <p:pic>
        <p:nvPicPr>
          <p:cNvPr id="36867" name="Picture 3" descr="C:\Users\AbHi\Desktop\medici\Acis &amp; Galatea.jpg"/>
          <p:cNvPicPr>
            <a:picLocks noChangeAspect="1" noChangeArrowheads="1"/>
          </p:cNvPicPr>
          <p:nvPr/>
        </p:nvPicPr>
        <p:blipFill>
          <a:blip r:embed="rId5" cstate="screen"/>
          <a:srcRect/>
          <a:stretch>
            <a:fillRect/>
          </a:stretch>
        </p:blipFill>
        <p:spPr bwMode="auto">
          <a:xfrm>
            <a:off x="1948873" y="4175760"/>
            <a:ext cx="457200" cy="457200"/>
          </a:xfrm>
          <a:prstGeom prst="rect">
            <a:avLst/>
          </a:prstGeom>
          <a:noFill/>
        </p:spPr>
      </p:pic>
      <p:pic>
        <p:nvPicPr>
          <p:cNvPr id="36868" name="Picture 4" descr="C:\Users\AbHi\Desktop\medici\Acis and Galatea.jpg"/>
          <p:cNvPicPr>
            <a:picLocks noChangeAspect="1" noChangeArrowheads="1"/>
          </p:cNvPicPr>
          <p:nvPr/>
        </p:nvPicPr>
        <p:blipFill>
          <a:blip r:embed="rId6" cstate="screen"/>
          <a:srcRect/>
          <a:stretch>
            <a:fillRect/>
          </a:stretch>
        </p:blipFill>
        <p:spPr bwMode="auto">
          <a:xfrm>
            <a:off x="1828800" y="4724400"/>
            <a:ext cx="609600" cy="457200"/>
          </a:xfrm>
          <a:prstGeom prst="rect">
            <a:avLst/>
          </a:prstGeom>
          <a:noFill/>
        </p:spPr>
      </p:pic>
      <p:pic>
        <p:nvPicPr>
          <p:cNvPr id="36869" name="Picture 5" descr="C:\Users\AbHi\Desktop\medici\Autumn Reflection of Medici Fountain.jpg"/>
          <p:cNvPicPr>
            <a:picLocks noChangeAspect="1" noChangeArrowheads="1"/>
          </p:cNvPicPr>
          <p:nvPr/>
        </p:nvPicPr>
        <p:blipFill>
          <a:blip r:embed="rId7" cstate="screen"/>
          <a:srcRect/>
          <a:stretch>
            <a:fillRect/>
          </a:stretch>
        </p:blipFill>
        <p:spPr bwMode="auto">
          <a:xfrm>
            <a:off x="1828800" y="3627120"/>
            <a:ext cx="577273" cy="457200"/>
          </a:xfrm>
          <a:prstGeom prst="rect">
            <a:avLst/>
          </a:prstGeom>
          <a:noFill/>
        </p:spPr>
      </p:pic>
      <p:pic>
        <p:nvPicPr>
          <p:cNvPr id="36870" name="Picture 6" descr="C:\Users\AbHi\Desktop\medici\Bailey Alexander's favourite meditative space in Paris; Medici Fountain.jpg"/>
          <p:cNvPicPr>
            <a:picLocks noChangeAspect="1" noChangeArrowheads="1"/>
          </p:cNvPicPr>
          <p:nvPr/>
        </p:nvPicPr>
        <p:blipFill>
          <a:blip r:embed="rId8" cstate="screen"/>
          <a:srcRect/>
          <a:stretch>
            <a:fillRect/>
          </a:stretch>
        </p:blipFill>
        <p:spPr bwMode="auto">
          <a:xfrm>
            <a:off x="2057400" y="3078480"/>
            <a:ext cx="342900" cy="457200"/>
          </a:xfrm>
          <a:prstGeom prst="rect">
            <a:avLst/>
          </a:prstGeom>
          <a:noFill/>
        </p:spPr>
      </p:pic>
      <p:pic>
        <p:nvPicPr>
          <p:cNvPr id="19" name="Picture 1" descr="C:\Users\AbHi\Desktop\medici\_PML9158a.jpg"/>
          <p:cNvPicPr>
            <a:picLocks noChangeAspect="1" noChangeArrowheads="1"/>
          </p:cNvPicPr>
          <p:nvPr/>
        </p:nvPicPr>
        <p:blipFill>
          <a:blip r:embed="rId3" cstate="screen"/>
          <a:srcRect/>
          <a:stretch>
            <a:fillRect/>
          </a:stretch>
        </p:blipFill>
        <p:spPr bwMode="auto">
          <a:xfrm>
            <a:off x="3089498" y="1447800"/>
            <a:ext cx="701138" cy="457200"/>
          </a:xfrm>
          <a:prstGeom prst="rect">
            <a:avLst/>
          </a:prstGeom>
          <a:noFill/>
        </p:spPr>
      </p:pic>
      <p:pic>
        <p:nvPicPr>
          <p:cNvPr id="20" name="Picture 2" descr="C:\Users\AbHi\Desktop\medici\04-10-09 Paris 170.jpg"/>
          <p:cNvPicPr>
            <a:picLocks noChangeAspect="1" noChangeArrowheads="1"/>
          </p:cNvPicPr>
          <p:nvPr/>
        </p:nvPicPr>
        <p:blipFill>
          <a:blip r:embed="rId4" cstate="screen"/>
          <a:srcRect/>
          <a:stretch>
            <a:fillRect/>
          </a:stretch>
        </p:blipFill>
        <p:spPr bwMode="auto">
          <a:xfrm>
            <a:off x="5063903" y="1447800"/>
            <a:ext cx="342900" cy="457200"/>
          </a:xfrm>
          <a:prstGeom prst="rect">
            <a:avLst/>
          </a:prstGeom>
          <a:noFill/>
        </p:spPr>
      </p:pic>
      <p:pic>
        <p:nvPicPr>
          <p:cNvPr id="21" name="Picture 3" descr="C:\Users\AbHi\Desktop\medici\Acis &amp; Galatea.jpg"/>
          <p:cNvPicPr>
            <a:picLocks noChangeAspect="1" noChangeArrowheads="1"/>
          </p:cNvPicPr>
          <p:nvPr/>
        </p:nvPicPr>
        <p:blipFill>
          <a:blip r:embed="rId5" cstate="screen"/>
          <a:srcRect/>
          <a:stretch>
            <a:fillRect/>
          </a:stretch>
        </p:blipFill>
        <p:spPr bwMode="auto">
          <a:xfrm>
            <a:off x="3870234" y="1447800"/>
            <a:ext cx="457200" cy="457200"/>
          </a:xfrm>
          <a:prstGeom prst="rect">
            <a:avLst/>
          </a:prstGeom>
          <a:noFill/>
        </p:spPr>
      </p:pic>
      <p:pic>
        <p:nvPicPr>
          <p:cNvPr id="22" name="Picture 4" descr="C:\Users\AbHi\Desktop\medici\Acis and Galatea.jpg"/>
          <p:cNvPicPr>
            <a:picLocks noChangeAspect="1" noChangeArrowheads="1"/>
          </p:cNvPicPr>
          <p:nvPr/>
        </p:nvPicPr>
        <p:blipFill>
          <a:blip r:embed="rId6" cstate="screen"/>
          <a:srcRect/>
          <a:stretch>
            <a:fillRect/>
          </a:stretch>
        </p:blipFill>
        <p:spPr bwMode="auto">
          <a:xfrm>
            <a:off x="5486400" y="1447800"/>
            <a:ext cx="609600" cy="457200"/>
          </a:xfrm>
          <a:prstGeom prst="rect">
            <a:avLst/>
          </a:prstGeom>
          <a:noFill/>
        </p:spPr>
      </p:pic>
      <p:pic>
        <p:nvPicPr>
          <p:cNvPr id="23" name="Picture 5" descr="C:\Users\AbHi\Desktop\medici\Autumn Reflection of Medici Fountain.jpg"/>
          <p:cNvPicPr>
            <a:picLocks noChangeAspect="1" noChangeArrowheads="1"/>
          </p:cNvPicPr>
          <p:nvPr/>
        </p:nvPicPr>
        <p:blipFill>
          <a:blip r:embed="rId7" cstate="screen"/>
          <a:srcRect/>
          <a:stretch>
            <a:fillRect/>
          </a:stretch>
        </p:blipFill>
        <p:spPr bwMode="auto">
          <a:xfrm>
            <a:off x="4407032" y="1447800"/>
            <a:ext cx="577273" cy="457200"/>
          </a:xfrm>
          <a:prstGeom prst="rect">
            <a:avLst/>
          </a:prstGeom>
          <a:noFill/>
        </p:spPr>
      </p:pic>
      <p:pic>
        <p:nvPicPr>
          <p:cNvPr id="24" name="Picture 6" descr="C:\Users\AbHi\Desktop\medici\Bailey Alexander's favourite meditative space in Paris; Medici Fountain.jpg"/>
          <p:cNvPicPr>
            <a:picLocks noChangeAspect="1" noChangeArrowheads="1"/>
          </p:cNvPicPr>
          <p:nvPr/>
        </p:nvPicPr>
        <p:blipFill>
          <a:blip r:embed="rId8" cstate="screen"/>
          <a:srcRect/>
          <a:stretch>
            <a:fillRect/>
          </a:stretch>
        </p:blipFill>
        <p:spPr bwMode="auto">
          <a:xfrm>
            <a:off x="2667000" y="1447800"/>
            <a:ext cx="342900" cy="457200"/>
          </a:xfrm>
          <a:prstGeom prst="rect">
            <a:avLst/>
          </a:prstGeom>
          <a:noFill/>
        </p:spPr>
      </p:pic>
      <p:sp>
        <p:nvSpPr>
          <p:cNvPr id="27" name="TextBox 26"/>
          <p:cNvSpPr txBox="1"/>
          <p:nvPr/>
        </p:nvSpPr>
        <p:spPr>
          <a:xfrm rot="5400000">
            <a:off x="300042" y="4669171"/>
            <a:ext cx="5943600" cy="1631216"/>
          </a:xfrm>
          <a:prstGeom prst="rect">
            <a:avLst/>
          </a:prstGeom>
          <a:noFill/>
        </p:spPr>
        <p:txBody>
          <a:bodyPr wrap="square" rtlCol="0">
            <a:spAutoFit/>
          </a:bodyPr>
          <a:lstStyle/>
          <a:p>
            <a:r>
              <a:rPr lang="en-US" sz="10000" dirty="0" smtClean="0"/>
              <a:t>.</a:t>
            </a:r>
            <a:r>
              <a:rPr lang="en-US" sz="6600" dirty="0" smtClean="0"/>
              <a:t> </a:t>
            </a:r>
            <a:r>
              <a:rPr lang="en-US" sz="10000" dirty="0" smtClean="0"/>
              <a:t>.</a:t>
            </a:r>
            <a:r>
              <a:rPr lang="en-US" sz="6600" dirty="0" smtClean="0"/>
              <a:t> </a:t>
            </a:r>
            <a:r>
              <a:rPr lang="en-US" sz="10000" dirty="0" smtClean="0"/>
              <a:t>.</a:t>
            </a:r>
            <a:r>
              <a:rPr lang="en-US" sz="4000" dirty="0" smtClean="0"/>
              <a:t> </a:t>
            </a:r>
            <a:r>
              <a:rPr lang="en-US" sz="10000" dirty="0" smtClean="0"/>
              <a:t>.</a:t>
            </a:r>
            <a:r>
              <a:rPr lang="en-US" sz="4800" dirty="0" smtClean="0"/>
              <a:t> </a:t>
            </a:r>
            <a:r>
              <a:rPr lang="en-US" sz="10000" dirty="0" smtClean="0"/>
              <a:t>.</a:t>
            </a:r>
            <a:r>
              <a:rPr lang="en-US" sz="6000" dirty="0" smtClean="0"/>
              <a:t> </a:t>
            </a:r>
            <a:endParaRPr lang="en-US" sz="10000" dirty="0"/>
          </a:p>
        </p:txBody>
      </p:sp>
      <p:sp>
        <p:nvSpPr>
          <p:cNvPr id="28" name="TextBox 27"/>
          <p:cNvSpPr txBox="1"/>
          <p:nvPr/>
        </p:nvSpPr>
        <p:spPr>
          <a:xfrm rot="2700000">
            <a:off x="2732098" y="3592890"/>
            <a:ext cx="5943600" cy="1631216"/>
          </a:xfrm>
          <a:prstGeom prst="rect">
            <a:avLst/>
          </a:prstGeom>
          <a:noFill/>
        </p:spPr>
        <p:txBody>
          <a:bodyPr wrap="square" rtlCol="0">
            <a:spAutoFit/>
          </a:bodyPr>
          <a:lstStyle/>
          <a:p>
            <a:r>
              <a:rPr lang="en-US" sz="10000" dirty="0" smtClean="0"/>
              <a:t>. . .</a:t>
            </a:r>
            <a:r>
              <a:rPr lang="en-US" sz="4000" dirty="0" smtClean="0"/>
              <a:t> </a:t>
            </a:r>
            <a:r>
              <a:rPr lang="en-US" sz="10000" dirty="0" smtClean="0"/>
              <a:t>.</a:t>
            </a:r>
            <a:r>
              <a:rPr lang="en-US" sz="4800" dirty="0" smtClean="0"/>
              <a:t> </a:t>
            </a:r>
            <a:r>
              <a:rPr lang="en-US" sz="10000" dirty="0" smtClean="0"/>
              <a:t>.</a:t>
            </a:r>
            <a:r>
              <a:rPr lang="en-US" sz="6000" dirty="0" smtClean="0"/>
              <a:t> </a:t>
            </a:r>
            <a:r>
              <a:rPr lang="en-US" sz="10000" dirty="0" smtClean="0"/>
              <a:t>.</a:t>
            </a:r>
            <a:endParaRPr lang="en-US" sz="10000" dirty="0"/>
          </a:p>
        </p:txBody>
      </p:sp>
      <p:sp>
        <p:nvSpPr>
          <p:cNvPr id="29" name="TextBox 28"/>
          <p:cNvSpPr txBox="1"/>
          <p:nvPr/>
        </p:nvSpPr>
        <p:spPr>
          <a:xfrm>
            <a:off x="6172200" y="1447800"/>
            <a:ext cx="415498" cy="369332"/>
          </a:xfrm>
          <a:prstGeom prst="rect">
            <a:avLst/>
          </a:prstGeom>
          <a:noFill/>
        </p:spPr>
        <p:txBody>
          <a:bodyPr wrap="none" rtlCol="0">
            <a:spAutoFit/>
          </a:bodyPr>
          <a:lstStyle/>
          <a:p>
            <a:r>
              <a:rPr lang="en-US" dirty="0" smtClean="0"/>
              <a:t>…</a:t>
            </a:r>
            <a:endParaRPr lang="en-US" dirty="0"/>
          </a:p>
        </p:txBody>
      </p:sp>
      <p:sp>
        <p:nvSpPr>
          <p:cNvPr id="30" name="TextBox 29"/>
          <p:cNvSpPr txBox="1"/>
          <p:nvPr/>
        </p:nvSpPr>
        <p:spPr>
          <a:xfrm rot="16200000">
            <a:off x="2034317" y="5204683"/>
            <a:ext cx="415498" cy="369332"/>
          </a:xfrm>
          <a:prstGeom prst="rect">
            <a:avLst/>
          </a:prstGeom>
          <a:noFill/>
        </p:spPr>
        <p:txBody>
          <a:bodyPr wrap="none" rtlCol="0">
            <a:spAutoFit/>
          </a:bodyPr>
          <a:lstStyle/>
          <a:p>
            <a:r>
              <a:rPr lang="en-US" dirty="0" smtClean="0"/>
              <a:t>…</a:t>
            </a:r>
            <a:endParaRPr lang="en-US" dirty="0"/>
          </a:p>
        </p:txBody>
      </p:sp>
      <p:pic>
        <p:nvPicPr>
          <p:cNvPr id="1026" name="Picture 2"/>
          <p:cNvPicPr>
            <a:picLocks noChangeAspect="1" noChangeArrowheads="1"/>
          </p:cNvPicPr>
          <p:nvPr/>
        </p:nvPicPr>
        <p:blipFill>
          <a:blip r:embed="rId9" cstate="print"/>
          <a:srcRect/>
          <a:stretch>
            <a:fillRect/>
          </a:stretch>
        </p:blipFill>
        <p:spPr bwMode="auto">
          <a:xfrm>
            <a:off x="755593" y="1371600"/>
            <a:ext cx="7778807" cy="4552950"/>
          </a:xfrm>
          <a:prstGeom prst="rect">
            <a:avLst/>
          </a:prstGeom>
          <a:noFill/>
          <a:ln w="9525">
            <a:noFill/>
            <a:miter lim="800000"/>
            <a:headEnd/>
            <a:tailEnd/>
          </a:ln>
        </p:spPr>
      </p:pic>
      <p:sp>
        <p:nvSpPr>
          <p:cNvPr id="26" name="TextBox 25"/>
          <p:cNvSpPr txBox="1"/>
          <p:nvPr/>
        </p:nvSpPr>
        <p:spPr>
          <a:xfrm>
            <a:off x="0" y="6488668"/>
            <a:ext cx="3416384" cy="369332"/>
          </a:xfrm>
          <a:prstGeom prst="rect">
            <a:avLst/>
          </a:prstGeom>
          <a:noFill/>
        </p:spPr>
        <p:txBody>
          <a:bodyPr wrap="none" rtlCol="0">
            <a:spAutoFit/>
          </a:bodyPr>
          <a:lstStyle/>
          <a:p>
            <a:r>
              <a:rPr lang="en-US" dirty="0" smtClean="0"/>
              <a:t>Tomasz Malisiewicz et al., 2009</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fade">
                                      <p:cBhvr>
                                        <p:cTn id="7" dur="500"/>
                                        <p:tgtEl>
                                          <p:spTgt spid="36865"/>
                                        </p:tgtEl>
                                      </p:cBhvr>
                                    </p:animEffect>
                                  </p:childTnLst>
                                </p:cTn>
                              </p:par>
                              <p:par>
                                <p:cTn id="8" presetID="10" presetClass="entr" presetSubtype="0" fill="hold" nodeType="withEffect">
                                  <p:stCondLst>
                                    <p:cond delay="0"/>
                                  </p:stCondLst>
                                  <p:childTnLst>
                                    <p:set>
                                      <p:cBhvr>
                                        <p:cTn id="9" dur="1" fill="hold">
                                          <p:stCondLst>
                                            <p:cond delay="0"/>
                                          </p:stCondLst>
                                        </p:cTn>
                                        <p:tgtEl>
                                          <p:spTgt spid="36866"/>
                                        </p:tgtEl>
                                        <p:attrNameLst>
                                          <p:attrName>style.visibility</p:attrName>
                                        </p:attrNameLst>
                                      </p:cBhvr>
                                      <p:to>
                                        <p:strVal val="visible"/>
                                      </p:to>
                                    </p:set>
                                    <p:animEffect transition="in" filter="fade">
                                      <p:cBhvr>
                                        <p:cTn id="10" dur="500"/>
                                        <p:tgtEl>
                                          <p:spTgt spid="36866"/>
                                        </p:tgtEl>
                                      </p:cBhvr>
                                    </p:animEffect>
                                  </p:childTnLst>
                                </p:cTn>
                              </p:par>
                              <p:par>
                                <p:cTn id="11" presetID="10" presetClass="entr" presetSubtype="0" fill="hold" nodeType="withEffect">
                                  <p:stCondLst>
                                    <p:cond delay="0"/>
                                  </p:stCondLst>
                                  <p:childTnLst>
                                    <p:set>
                                      <p:cBhvr>
                                        <p:cTn id="12" dur="1" fill="hold">
                                          <p:stCondLst>
                                            <p:cond delay="0"/>
                                          </p:stCondLst>
                                        </p:cTn>
                                        <p:tgtEl>
                                          <p:spTgt spid="36867"/>
                                        </p:tgtEl>
                                        <p:attrNameLst>
                                          <p:attrName>style.visibility</p:attrName>
                                        </p:attrNameLst>
                                      </p:cBhvr>
                                      <p:to>
                                        <p:strVal val="visible"/>
                                      </p:to>
                                    </p:set>
                                    <p:animEffect transition="in" filter="fade">
                                      <p:cBhvr>
                                        <p:cTn id="13" dur="500"/>
                                        <p:tgtEl>
                                          <p:spTgt spid="36867"/>
                                        </p:tgtEl>
                                      </p:cBhvr>
                                    </p:animEffect>
                                  </p:childTnLst>
                                </p:cTn>
                              </p:par>
                              <p:par>
                                <p:cTn id="14" presetID="10" presetClass="entr" presetSubtype="0" fill="hold" nodeType="withEffect">
                                  <p:stCondLst>
                                    <p:cond delay="0"/>
                                  </p:stCondLst>
                                  <p:childTnLst>
                                    <p:set>
                                      <p:cBhvr>
                                        <p:cTn id="15" dur="1" fill="hold">
                                          <p:stCondLst>
                                            <p:cond delay="0"/>
                                          </p:stCondLst>
                                        </p:cTn>
                                        <p:tgtEl>
                                          <p:spTgt spid="36868"/>
                                        </p:tgtEl>
                                        <p:attrNameLst>
                                          <p:attrName>style.visibility</p:attrName>
                                        </p:attrNameLst>
                                      </p:cBhvr>
                                      <p:to>
                                        <p:strVal val="visible"/>
                                      </p:to>
                                    </p:set>
                                    <p:animEffect transition="in" filter="fade">
                                      <p:cBhvr>
                                        <p:cTn id="16" dur="500"/>
                                        <p:tgtEl>
                                          <p:spTgt spid="36868"/>
                                        </p:tgtEl>
                                      </p:cBhvr>
                                    </p:animEffect>
                                  </p:childTnLst>
                                </p:cTn>
                              </p:par>
                              <p:par>
                                <p:cTn id="17" presetID="10" presetClass="entr" presetSubtype="0" fill="hold" nodeType="withEffect">
                                  <p:stCondLst>
                                    <p:cond delay="0"/>
                                  </p:stCondLst>
                                  <p:childTnLst>
                                    <p:set>
                                      <p:cBhvr>
                                        <p:cTn id="18" dur="1" fill="hold">
                                          <p:stCondLst>
                                            <p:cond delay="0"/>
                                          </p:stCondLst>
                                        </p:cTn>
                                        <p:tgtEl>
                                          <p:spTgt spid="36869"/>
                                        </p:tgtEl>
                                        <p:attrNameLst>
                                          <p:attrName>style.visibility</p:attrName>
                                        </p:attrNameLst>
                                      </p:cBhvr>
                                      <p:to>
                                        <p:strVal val="visible"/>
                                      </p:to>
                                    </p:set>
                                    <p:animEffect transition="in" filter="fade">
                                      <p:cBhvr>
                                        <p:cTn id="19" dur="500"/>
                                        <p:tgtEl>
                                          <p:spTgt spid="36869"/>
                                        </p:tgtEl>
                                      </p:cBhvr>
                                    </p:animEffect>
                                  </p:childTnLst>
                                </p:cTn>
                              </p:par>
                              <p:par>
                                <p:cTn id="20" presetID="10" presetClass="entr" presetSubtype="0" fill="hold" nodeType="withEffect">
                                  <p:stCondLst>
                                    <p:cond delay="0"/>
                                  </p:stCondLst>
                                  <p:childTnLst>
                                    <p:set>
                                      <p:cBhvr>
                                        <p:cTn id="21" dur="1" fill="hold">
                                          <p:stCondLst>
                                            <p:cond delay="0"/>
                                          </p:stCondLst>
                                        </p:cTn>
                                        <p:tgtEl>
                                          <p:spTgt spid="36870"/>
                                        </p:tgtEl>
                                        <p:attrNameLst>
                                          <p:attrName>style.visibility</p:attrName>
                                        </p:attrNameLst>
                                      </p:cBhvr>
                                      <p:to>
                                        <p:strVal val="visible"/>
                                      </p:to>
                                    </p:set>
                                    <p:animEffect transition="in" filter="fade">
                                      <p:cBhvr>
                                        <p:cTn id="22" dur="500"/>
                                        <p:tgtEl>
                                          <p:spTgt spid="368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Traversing the Graph</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68</a:t>
            </a:fld>
            <a:endParaRPr lang="en-US"/>
          </a:p>
        </p:txBody>
      </p:sp>
      <p:pic>
        <p:nvPicPr>
          <p:cNvPr id="7" name="Picture 22" descr="F:\video work\new_vid\id2-20\1.bmp"/>
          <p:cNvPicPr>
            <a:picLocks noChangeAspect="1" noChangeArrowheads="1"/>
          </p:cNvPicPr>
          <p:nvPr/>
        </p:nvPicPr>
        <p:blipFill>
          <a:blip r:embed="rId3" cstate="screen"/>
          <a:srcRect/>
          <a:stretch>
            <a:fillRect/>
          </a:stretch>
        </p:blipFill>
        <p:spPr bwMode="auto">
          <a:xfrm>
            <a:off x="558114" y="1524000"/>
            <a:ext cx="1766395" cy="1766395"/>
          </a:xfrm>
          <a:prstGeom prst="rect">
            <a:avLst/>
          </a:prstGeom>
          <a:noFill/>
        </p:spPr>
      </p:pic>
      <p:pic>
        <p:nvPicPr>
          <p:cNvPr id="8" name="Picture 23" descr="F:\video work\new_vid\id2-20\2.bmp"/>
          <p:cNvPicPr>
            <a:picLocks noChangeAspect="1" noChangeArrowheads="1"/>
          </p:cNvPicPr>
          <p:nvPr/>
        </p:nvPicPr>
        <p:blipFill>
          <a:blip r:embed="rId4" cstate="screen"/>
          <a:srcRect/>
          <a:stretch>
            <a:fillRect/>
          </a:stretch>
        </p:blipFill>
        <p:spPr bwMode="auto">
          <a:xfrm>
            <a:off x="2372417" y="1743033"/>
            <a:ext cx="1766395" cy="1328329"/>
          </a:xfrm>
          <a:prstGeom prst="rect">
            <a:avLst/>
          </a:prstGeom>
          <a:noFill/>
        </p:spPr>
      </p:pic>
      <p:pic>
        <p:nvPicPr>
          <p:cNvPr id="9" name="Picture 27" descr="F:\video work\new_vid\id2-20\6.bmp"/>
          <p:cNvPicPr>
            <a:picLocks noChangeAspect="1" noChangeArrowheads="1"/>
          </p:cNvPicPr>
          <p:nvPr/>
        </p:nvPicPr>
        <p:blipFill>
          <a:blip r:embed="rId5" cstate="screen"/>
          <a:srcRect/>
          <a:stretch>
            <a:fillRect/>
          </a:stretch>
        </p:blipFill>
        <p:spPr bwMode="auto">
          <a:xfrm>
            <a:off x="4186720" y="1524000"/>
            <a:ext cx="1176420" cy="1766395"/>
          </a:xfrm>
          <a:prstGeom prst="rect">
            <a:avLst/>
          </a:prstGeom>
          <a:noFill/>
        </p:spPr>
      </p:pic>
      <p:pic>
        <p:nvPicPr>
          <p:cNvPr id="10" name="Picture 29" descr="F:\video work\new_vid\id2-20\7.bmp"/>
          <p:cNvPicPr>
            <a:picLocks noChangeAspect="1" noChangeArrowheads="1"/>
          </p:cNvPicPr>
          <p:nvPr/>
        </p:nvPicPr>
        <p:blipFill>
          <a:blip r:embed="rId6" cstate="screen"/>
          <a:srcRect/>
          <a:stretch>
            <a:fillRect/>
          </a:stretch>
        </p:blipFill>
        <p:spPr bwMode="auto">
          <a:xfrm>
            <a:off x="5411047" y="1524000"/>
            <a:ext cx="1151690" cy="1766395"/>
          </a:xfrm>
          <a:prstGeom prst="rect">
            <a:avLst/>
          </a:prstGeom>
          <a:noFill/>
        </p:spPr>
      </p:pic>
      <p:pic>
        <p:nvPicPr>
          <p:cNvPr id="11" name="Picture 30" descr="F:\video work\new_vid\id2-20\8.bmp"/>
          <p:cNvPicPr>
            <a:picLocks noChangeAspect="1" noChangeArrowheads="1"/>
          </p:cNvPicPr>
          <p:nvPr/>
        </p:nvPicPr>
        <p:blipFill>
          <a:blip r:embed="rId7" cstate="screen"/>
          <a:srcRect/>
          <a:stretch>
            <a:fillRect/>
          </a:stretch>
        </p:blipFill>
        <p:spPr bwMode="auto">
          <a:xfrm>
            <a:off x="6610644" y="1725369"/>
            <a:ext cx="1766395" cy="1363657"/>
          </a:xfrm>
          <a:prstGeom prst="rect">
            <a:avLst/>
          </a:prstGeom>
          <a:noFill/>
        </p:spPr>
      </p:pic>
      <p:pic>
        <p:nvPicPr>
          <p:cNvPr id="12" name="Picture 31" descr="F:\video work\new_vid\id2-20\12.bmp"/>
          <p:cNvPicPr>
            <a:picLocks noChangeAspect="1" noChangeArrowheads="1"/>
          </p:cNvPicPr>
          <p:nvPr/>
        </p:nvPicPr>
        <p:blipFill>
          <a:blip r:embed="rId8" cstate="screen"/>
          <a:srcRect/>
          <a:stretch>
            <a:fillRect/>
          </a:stretch>
        </p:blipFill>
        <p:spPr bwMode="auto">
          <a:xfrm>
            <a:off x="4114800" y="4114800"/>
            <a:ext cx="1183485" cy="1766395"/>
          </a:xfrm>
          <a:prstGeom prst="rect">
            <a:avLst/>
          </a:prstGeom>
          <a:noFill/>
        </p:spPr>
      </p:pic>
      <p:pic>
        <p:nvPicPr>
          <p:cNvPr id="13" name="Picture 32" descr="F:\video work\new_vid\id2-20\10.bmp"/>
          <p:cNvPicPr>
            <a:picLocks noChangeAspect="1" noChangeArrowheads="1"/>
          </p:cNvPicPr>
          <p:nvPr/>
        </p:nvPicPr>
        <p:blipFill>
          <a:blip r:embed="rId9" cstate="screen"/>
          <a:srcRect/>
          <a:stretch>
            <a:fillRect/>
          </a:stretch>
        </p:blipFill>
        <p:spPr bwMode="auto">
          <a:xfrm>
            <a:off x="7086600" y="4038600"/>
            <a:ext cx="1328329" cy="1766395"/>
          </a:xfrm>
          <a:prstGeom prst="rect">
            <a:avLst/>
          </a:prstGeom>
          <a:noFill/>
        </p:spPr>
      </p:pic>
      <p:pic>
        <p:nvPicPr>
          <p:cNvPr id="14" name="Picture 33" descr="F:\video work\new_vid\id2-20\11.bmp"/>
          <p:cNvPicPr>
            <a:picLocks noChangeAspect="1" noChangeArrowheads="1"/>
          </p:cNvPicPr>
          <p:nvPr/>
        </p:nvPicPr>
        <p:blipFill>
          <a:blip r:embed="rId10" cstate="screen"/>
          <a:srcRect/>
          <a:stretch>
            <a:fillRect/>
          </a:stretch>
        </p:blipFill>
        <p:spPr bwMode="auto">
          <a:xfrm>
            <a:off x="5410200" y="4114800"/>
            <a:ext cx="1331862" cy="1766395"/>
          </a:xfrm>
          <a:prstGeom prst="rect">
            <a:avLst/>
          </a:prstGeom>
          <a:noFill/>
        </p:spPr>
      </p:pic>
      <p:pic>
        <p:nvPicPr>
          <p:cNvPr id="15" name="Picture 36" descr="F:\video work\new_vid\id2-20\14.bmp"/>
          <p:cNvPicPr>
            <a:picLocks noChangeAspect="1" noChangeArrowheads="1"/>
          </p:cNvPicPr>
          <p:nvPr/>
        </p:nvPicPr>
        <p:blipFill>
          <a:blip r:embed="rId11" cstate="screen"/>
          <a:srcRect/>
          <a:stretch>
            <a:fillRect/>
          </a:stretch>
        </p:blipFill>
        <p:spPr bwMode="auto">
          <a:xfrm>
            <a:off x="2743200" y="4114800"/>
            <a:ext cx="1176420" cy="1766395"/>
          </a:xfrm>
          <a:prstGeom prst="rect">
            <a:avLst/>
          </a:prstGeom>
          <a:noFill/>
        </p:spPr>
      </p:pic>
      <p:pic>
        <p:nvPicPr>
          <p:cNvPr id="16" name="Picture 46" descr="F:\video work\new_vid\id2-40\24.bmp"/>
          <p:cNvPicPr>
            <a:picLocks noChangeAspect="1" noChangeArrowheads="1"/>
          </p:cNvPicPr>
          <p:nvPr/>
        </p:nvPicPr>
        <p:blipFill>
          <a:blip r:embed="rId12" cstate="screen"/>
          <a:srcRect/>
          <a:stretch>
            <a:fillRect/>
          </a:stretch>
        </p:blipFill>
        <p:spPr bwMode="auto">
          <a:xfrm>
            <a:off x="228600" y="4038600"/>
            <a:ext cx="2299795" cy="1701848"/>
          </a:xfrm>
          <a:prstGeom prst="rect">
            <a:avLst/>
          </a:prstGeom>
          <a:noFill/>
        </p:spPr>
      </p:pic>
      <p:cxnSp>
        <p:nvCxnSpPr>
          <p:cNvPr id="18" name="Straight Connector 17"/>
          <p:cNvCxnSpPr/>
          <p:nvPr/>
        </p:nvCxnSpPr>
        <p:spPr>
          <a:xfrm>
            <a:off x="2338640" y="1524000"/>
            <a:ext cx="1526165" cy="226098"/>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2338640" y="3003291"/>
            <a:ext cx="1526165" cy="282623"/>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375806" y="1524000"/>
            <a:ext cx="959540" cy="679674"/>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V="1">
            <a:off x="5335825" y="3083253"/>
            <a:ext cx="1017444" cy="169574"/>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575231" y="3083253"/>
            <a:ext cx="1279387" cy="186118"/>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575231" y="1524000"/>
            <a:ext cx="1279387" cy="199904"/>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4136399" y="1676400"/>
            <a:ext cx="959540" cy="39981"/>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4136399" y="2283636"/>
            <a:ext cx="919559" cy="759636"/>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7924800" y="1752600"/>
            <a:ext cx="381000" cy="27432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6705600" y="3124200"/>
            <a:ext cx="381000" cy="24384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6477000" y="5638800"/>
            <a:ext cx="1905000" cy="2286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6553200" y="4267200"/>
            <a:ext cx="1752600" cy="2286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4419600" y="4202285"/>
            <a:ext cx="1043264" cy="141115"/>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4419600" y="5486400"/>
            <a:ext cx="914400" cy="3048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971800" y="4267200"/>
            <a:ext cx="1384283" cy="119943"/>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2971800" y="5356570"/>
            <a:ext cx="1447800" cy="5363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flipV="1">
            <a:off x="685800" y="4038600"/>
            <a:ext cx="2286002" cy="2286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762000" y="5410200"/>
            <a:ext cx="2209802" cy="2286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10" presetClass="entr" presetSubtype="0"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5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5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000"/>
                            </p:stCondLst>
                            <p:childTnLst>
                              <p:par>
                                <p:cTn id="25" presetID="10" presetClass="entr" presetSubtype="0"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5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3500"/>
                            </p:stCondLst>
                            <p:childTnLst>
                              <p:par>
                                <p:cTn id="45" presetID="10" presetClass="entr" presetSubtype="0" fill="hold" nodeType="afterEffect">
                                  <p:stCondLst>
                                    <p:cond delay="5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5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50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par>
                          <p:cTn id="54" fill="hold">
                            <p:stCondLst>
                              <p:cond delay="4500"/>
                            </p:stCondLst>
                            <p:childTnLst>
                              <p:par>
                                <p:cTn id="55" presetID="10" presetClass="entr" presetSubtype="0" fill="hold" nodeType="afterEffect">
                                  <p:stCondLst>
                                    <p:cond delay="5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nodeType="withEffect">
                                  <p:stCondLst>
                                    <p:cond delay="5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p:stCondLst>
                              <p:cond delay="5500"/>
                            </p:stCondLst>
                            <p:childTnLst>
                              <p:par>
                                <p:cTn id="65" presetID="10" presetClass="entr" presetSubtype="0" fill="hold" nodeType="afterEffect">
                                  <p:stCondLst>
                                    <p:cond delay="5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50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nodeType="with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par>
                          <p:cTn id="74" fill="hold">
                            <p:stCondLst>
                              <p:cond delay="6500"/>
                            </p:stCondLst>
                            <p:childTnLst>
                              <p:par>
                                <p:cTn id="75" presetID="10" presetClass="entr" presetSubtype="0" fill="hold" nodeType="afterEffect">
                                  <p:stCondLst>
                                    <p:cond delay="50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nodeType="withEffect">
                                  <p:stCondLst>
                                    <p:cond delay="50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nodeType="withEffect">
                                  <p:stCondLst>
                                    <p:cond delay="50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7500"/>
                            </p:stCondLst>
                            <p:childTnLst>
                              <p:par>
                                <p:cTn id="85" presetID="10" presetClass="entr" presetSubtype="0" fill="hold" nodeType="afterEffect">
                                  <p:stCondLst>
                                    <p:cond delay="50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nodeType="withEffect">
                                  <p:stCondLst>
                                    <p:cond delay="50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nodeType="withEffect">
                                  <p:stCondLst>
                                    <p:cond delay="50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26" name="Content Placeholder 25"/>
          <p:cNvSpPr>
            <a:spLocks noGrp="1"/>
          </p:cNvSpPr>
          <p:nvPr>
            <p:ph idx="1"/>
          </p:nvPr>
        </p:nvSpPr>
        <p:spPr>
          <a:xfrm>
            <a:off x="457200" y="4953000"/>
            <a:ext cx="8229600" cy="1371600"/>
          </a:xfrm>
        </p:spPr>
        <p:txBody>
          <a:bodyPr>
            <a:noAutofit/>
          </a:bodyPr>
          <a:lstStyle/>
          <a:p>
            <a:r>
              <a:rPr lang="en-US" sz="2400" dirty="0" smtClean="0"/>
              <a:t>Good News:</a:t>
            </a:r>
          </a:p>
          <a:p>
            <a:pPr lvl="1"/>
            <a:r>
              <a:rPr lang="en-US" dirty="0" smtClean="0"/>
              <a:t> Results surprisingly nice</a:t>
            </a:r>
          </a:p>
          <a:p>
            <a:r>
              <a:rPr lang="en-US" sz="2400" dirty="0" smtClean="0"/>
              <a:t>Bad News:</a:t>
            </a:r>
          </a:p>
          <a:p>
            <a:pPr lvl="1"/>
            <a:r>
              <a:rPr lang="en-US" dirty="0" smtClean="0"/>
              <a:t>Computationally expensive</a:t>
            </a:r>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69</a:t>
            </a:fld>
            <a:endParaRPr lang="en-US"/>
          </a:p>
        </p:txBody>
      </p:sp>
      <p:pic>
        <p:nvPicPr>
          <p:cNvPr id="11" name="Picture 2" descr="C:\Users\AbHi\Desktop\crossDomainMatching\mainPPT\presentation\rescaledImages\negativeMontageNew.png"/>
          <p:cNvPicPr>
            <a:picLocks noChangeAspect="1" noChangeArrowheads="1"/>
          </p:cNvPicPr>
          <p:nvPr/>
        </p:nvPicPr>
        <p:blipFill>
          <a:blip r:embed="rId3" cstate="screen"/>
          <a:srcRect/>
          <a:stretch>
            <a:fillRect/>
          </a:stretch>
        </p:blipFill>
        <p:spPr bwMode="auto">
          <a:xfrm>
            <a:off x="2514600" y="1295400"/>
            <a:ext cx="4876800" cy="3651503"/>
          </a:xfrm>
          <a:prstGeom prst="rect">
            <a:avLst/>
          </a:prstGeom>
          <a:noFill/>
        </p:spPr>
      </p:pic>
      <p:pic>
        <p:nvPicPr>
          <p:cNvPr id="12" name="Picture 11" descr="C:\Users\AbHi\Desktop\My Work\teaser\I_res.bmp"/>
          <p:cNvPicPr preferRelativeResize="0">
            <a:picLocks noChangeAspect="1" noChangeArrowheads="1"/>
          </p:cNvPicPr>
          <p:nvPr/>
        </p:nvPicPr>
        <p:blipFill>
          <a:blip r:embed="rId4" cstate="screen"/>
          <a:srcRect/>
          <a:stretch>
            <a:fillRect/>
          </a:stretch>
        </p:blipFill>
        <p:spPr bwMode="auto">
          <a:xfrm>
            <a:off x="2286000" y="1371600"/>
            <a:ext cx="1625600" cy="1076711"/>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13" name="Straight Connector 12"/>
          <p:cNvCxnSpPr/>
          <p:nvPr/>
        </p:nvCxnSpPr>
        <p:spPr>
          <a:xfrm flipV="1">
            <a:off x="1660562" y="1219200"/>
            <a:ext cx="4359238" cy="3554362"/>
          </a:xfrm>
          <a:prstGeom prst="line">
            <a:avLst/>
          </a:prstGeom>
          <a:ln w="38100"/>
          <a:effectLst/>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1447800" y="1143000"/>
            <a:ext cx="4343400" cy="3630562"/>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V="1">
            <a:off x="1905000" y="1295400"/>
            <a:ext cx="4267200" cy="3478163"/>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4D0DC16-2410-4FF0-B956-60E0235F22FF}" type="slidenum">
              <a:rPr lang="en-US" smtClean="0"/>
              <a:pPr/>
              <a:t>7</a:t>
            </a:fld>
            <a:endParaRPr lang="en-US"/>
          </a:p>
        </p:txBody>
      </p:sp>
      <p:pic>
        <p:nvPicPr>
          <p:cNvPr id="4" name="Picture 2" descr="E:\videos\imgsVideo\paint1.bmp"/>
          <p:cNvPicPr>
            <a:picLocks noChangeAspect="1" noChangeArrowheads="1"/>
          </p:cNvPicPr>
          <p:nvPr/>
        </p:nvPicPr>
        <p:blipFill>
          <a:blip r:embed="rId3" cstate="screen"/>
          <a:srcRect/>
          <a:stretch>
            <a:fillRect/>
          </a:stretch>
        </p:blipFill>
        <p:spPr bwMode="auto">
          <a:xfrm>
            <a:off x="3000935" y="838200"/>
            <a:ext cx="3421380" cy="5181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26" name="Content Placeholder 25"/>
          <p:cNvSpPr>
            <a:spLocks noGrp="1"/>
          </p:cNvSpPr>
          <p:nvPr>
            <p:ph idx="1"/>
          </p:nvPr>
        </p:nvSpPr>
        <p:spPr>
          <a:xfrm>
            <a:off x="457200" y="4953000"/>
            <a:ext cx="8229600" cy="1371600"/>
          </a:xfrm>
        </p:spPr>
        <p:txBody>
          <a:bodyPr>
            <a:noAutofit/>
          </a:bodyPr>
          <a:lstStyle/>
          <a:p>
            <a:pPr>
              <a:buNone/>
            </a:pPr>
            <a:r>
              <a:rPr lang="en-US" sz="2400" dirty="0" smtClean="0"/>
              <a:t>Website:</a:t>
            </a:r>
          </a:p>
          <a:p>
            <a:pPr>
              <a:buNone/>
            </a:pPr>
            <a:r>
              <a:rPr lang="en-US" sz="2400" dirty="0" smtClean="0"/>
              <a:t>http://graphics.cs.cmu.edu/projects/crossDomainMatching/</a:t>
            </a:r>
          </a:p>
          <a:p>
            <a:pPr>
              <a:buNone/>
            </a:pPr>
            <a:endParaRPr lang="en-US" sz="2400" dirty="0" smtClean="0"/>
          </a:p>
          <a:p>
            <a:pPr>
              <a:buNone/>
            </a:pPr>
            <a:r>
              <a:rPr lang="en-US" sz="2400" dirty="0" smtClean="0"/>
              <a:t>Code: https://github.com/quantombone/exemplarsvm</a:t>
            </a:r>
            <a:endParaRPr lang="en-US" sz="2400"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70</a:t>
            </a:fld>
            <a:endParaRPr lang="en-US"/>
          </a:p>
        </p:txBody>
      </p:sp>
      <p:pic>
        <p:nvPicPr>
          <p:cNvPr id="11" name="Picture 2" descr="C:\Users\AbHi\Desktop\crossDomainMatching\mainPPT\presentation\rescaledImages\negativeMontageNew.png"/>
          <p:cNvPicPr>
            <a:picLocks noChangeAspect="1" noChangeArrowheads="1"/>
          </p:cNvPicPr>
          <p:nvPr/>
        </p:nvPicPr>
        <p:blipFill>
          <a:blip r:embed="rId3" cstate="screen"/>
          <a:srcRect/>
          <a:stretch>
            <a:fillRect/>
          </a:stretch>
        </p:blipFill>
        <p:spPr bwMode="auto">
          <a:xfrm>
            <a:off x="2514600" y="1295400"/>
            <a:ext cx="4876800" cy="3651503"/>
          </a:xfrm>
          <a:prstGeom prst="rect">
            <a:avLst/>
          </a:prstGeom>
          <a:noFill/>
        </p:spPr>
      </p:pic>
      <p:pic>
        <p:nvPicPr>
          <p:cNvPr id="12" name="Picture 11" descr="C:\Users\AbHi\Desktop\My Work\teaser\I_res.bmp"/>
          <p:cNvPicPr preferRelativeResize="0">
            <a:picLocks noChangeAspect="1" noChangeArrowheads="1"/>
          </p:cNvPicPr>
          <p:nvPr/>
        </p:nvPicPr>
        <p:blipFill>
          <a:blip r:embed="rId4" cstate="screen"/>
          <a:srcRect/>
          <a:stretch>
            <a:fillRect/>
          </a:stretch>
        </p:blipFill>
        <p:spPr bwMode="auto">
          <a:xfrm>
            <a:off x="2286000" y="1371600"/>
            <a:ext cx="1625600" cy="1076711"/>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13" name="Straight Connector 12"/>
          <p:cNvCxnSpPr/>
          <p:nvPr/>
        </p:nvCxnSpPr>
        <p:spPr>
          <a:xfrm flipV="1">
            <a:off x="1660562" y="1219200"/>
            <a:ext cx="4359238" cy="3554362"/>
          </a:xfrm>
          <a:prstGeom prst="line">
            <a:avLst/>
          </a:prstGeom>
          <a:ln w="38100"/>
          <a:effectLst/>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flipV="1">
            <a:off x="1447800" y="1143000"/>
            <a:ext cx="4343400" cy="3630562"/>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V="1">
            <a:off x="1905000" y="1295400"/>
            <a:ext cx="4267200" cy="3478163"/>
          </a:xfrm>
          <a:prstGeom prst="line">
            <a:avLst/>
          </a:prstGeom>
          <a:ln w="38100">
            <a:prstDash val="dash"/>
          </a:ln>
          <a:effectLst/>
        </p:spPr>
        <p:style>
          <a:lnRef idx="3">
            <a:schemeClr val="accent1"/>
          </a:lnRef>
          <a:fillRef idx="0">
            <a:schemeClr val="accent1"/>
          </a:fillRef>
          <a:effectRef idx="2">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5" name="mediciTraversal.wmv">
            <a:hlinkClick r:id="" action="ppaction://media"/>
          </p:cNvPr>
          <p:cNvPicPr>
            <a:picLocks noRot="1" noChangeAspect="1"/>
          </p:cNvPicPr>
          <p:nvPr>
            <a:videoFile r:link="rId1"/>
          </p:nvPr>
        </p:nvPicPr>
        <p:blipFill>
          <a:blip r:embed="rId4" cstate="print"/>
          <a:stretch>
            <a:fillRect/>
          </a:stretch>
        </p:blipFill>
        <p:spPr>
          <a:xfrm>
            <a:off x="342900" y="1143000"/>
            <a:ext cx="8572500" cy="5715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4D0DC16-2410-4FF0-B956-60E0235F22FF}" type="slidenum">
              <a:rPr lang="en-US" smtClean="0"/>
              <a:pPr/>
              <a:t>72</a:t>
            </a:fld>
            <a:endParaRPr lang="en-US"/>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84300"/>
            <a:ext cx="9144000" cy="54737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bg1"/>
              </a:solidFill>
            </a:endParaRPr>
          </a:p>
        </p:txBody>
      </p:sp>
      <p:sp>
        <p:nvSpPr>
          <p:cNvPr id="5" name="Title 1"/>
          <p:cNvSpPr>
            <a:spLocks noGrp="1"/>
          </p:cNvSpPr>
          <p:nvPr>
            <p:ph type="title"/>
          </p:nvPr>
        </p:nvSpPr>
        <p:spPr>
          <a:xfrm>
            <a:off x="457200" y="76200"/>
            <a:ext cx="8229600" cy="1219200"/>
          </a:xfrm>
        </p:spPr>
        <p:txBody>
          <a:bodyPr>
            <a:normAutofit fontScale="90000"/>
          </a:bodyPr>
          <a:lstStyle/>
          <a:p>
            <a:r>
              <a:rPr lang="en-US" sz="4800" b="1" cap="small" dirty="0" smtClean="0">
                <a:solidFill>
                  <a:srgbClr val="FFFF00"/>
                </a:solidFill>
              </a:rPr>
              <a:t>Image (Instance) Matching on </a:t>
            </a:r>
            <a:br>
              <a:rPr lang="en-US" sz="4800" b="1" cap="small" dirty="0" smtClean="0">
                <a:solidFill>
                  <a:srgbClr val="FFFF00"/>
                </a:solidFill>
              </a:rPr>
            </a:br>
            <a:r>
              <a:rPr lang="en-US" sz="4800" b="1" cap="small" dirty="0" smtClean="0">
                <a:solidFill>
                  <a:srgbClr val="FFFF00"/>
                </a:solidFill>
              </a:rPr>
              <a:t>Holidays Dataset</a:t>
            </a:r>
            <a:endParaRPr lang="en-US" sz="4800" b="1" i="1" cap="small" dirty="0">
              <a:solidFill>
                <a:srgbClr val="FFFF00"/>
              </a:solidFill>
            </a:endParaRPr>
          </a:p>
        </p:txBody>
      </p:sp>
      <p:pic>
        <p:nvPicPr>
          <p:cNvPr id="13" name="Picture 3"/>
          <p:cNvPicPr>
            <a:picLocks noChangeAspect="1" noChangeArrowheads="1"/>
          </p:cNvPicPr>
          <p:nvPr/>
        </p:nvPicPr>
        <p:blipFill>
          <a:blip r:embed="rId3" cstate="screen"/>
          <a:srcRect/>
          <a:stretch>
            <a:fillRect/>
          </a:stretch>
        </p:blipFill>
        <p:spPr bwMode="auto">
          <a:xfrm>
            <a:off x="457200" y="1524000"/>
            <a:ext cx="8077200" cy="516688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9144000" cy="58674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itle 1"/>
          <p:cNvSpPr>
            <a:spLocks noGrp="1"/>
          </p:cNvSpPr>
          <p:nvPr>
            <p:ph type="title"/>
          </p:nvPr>
        </p:nvSpPr>
        <p:spPr>
          <a:xfrm>
            <a:off x="457200" y="0"/>
            <a:ext cx="8229600" cy="990600"/>
          </a:xfrm>
        </p:spPr>
        <p:txBody>
          <a:bodyPr>
            <a:normAutofit/>
          </a:bodyPr>
          <a:lstStyle/>
          <a:p>
            <a:r>
              <a:rPr lang="en-US" sz="4800" b="1" cap="small" dirty="0" smtClean="0">
                <a:solidFill>
                  <a:srgbClr val="FFFF00"/>
                </a:solidFill>
              </a:rPr>
              <a:t>All SIFT Matches</a:t>
            </a:r>
            <a:endParaRPr lang="en-US" sz="4800" b="1" cap="small" dirty="0">
              <a:solidFill>
                <a:srgbClr val="FFFF00"/>
              </a:solidFill>
            </a:endParaRPr>
          </a:p>
        </p:txBody>
      </p:sp>
      <p:pic>
        <p:nvPicPr>
          <p:cNvPr id="11266" name="Picture 2" descr="C:\Users\AbHi\Documents\My Dropbox\sift_fig\sift_same\ALL.png"/>
          <p:cNvPicPr>
            <a:picLocks noGrp="1" noChangeAspect="1" noChangeArrowheads="1"/>
          </p:cNvPicPr>
          <p:nvPr>
            <p:ph idx="1"/>
          </p:nvPr>
        </p:nvPicPr>
        <p:blipFill>
          <a:blip r:embed="rId3" cstate="screen"/>
          <a:stretch>
            <a:fillRect/>
          </a:stretch>
        </p:blipFill>
        <p:spPr bwMode="auto">
          <a:xfrm>
            <a:off x="762000" y="2334419"/>
            <a:ext cx="7620000" cy="3057525"/>
          </a:xfrm>
          <a:prstGeom prst="rect">
            <a:avLst/>
          </a:prstGeom>
          <a:noFill/>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9144000" cy="58674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Title 1"/>
          <p:cNvSpPr>
            <a:spLocks noGrp="1"/>
          </p:cNvSpPr>
          <p:nvPr>
            <p:ph type="title"/>
          </p:nvPr>
        </p:nvSpPr>
        <p:spPr>
          <a:xfrm>
            <a:off x="457200" y="0"/>
            <a:ext cx="8229600" cy="990600"/>
          </a:xfrm>
        </p:spPr>
        <p:txBody>
          <a:bodyPr>
            <a:normAutofit/>
          </a:bodyPr>
          <a:lstStyle/>
          <a:p>
            <a:r>
              <a:rPr lang="en-US" sz="4800" b="1" cap="small" dirty="0" smtClean="0">
                <a:solidFill>
                  <a:srgbClr val="FFFF00"/>
                </a:solidFill>
              </a:rPr>
              <a:t>All SIFT Matches</a:t>
            </a:r>
            <a:endParaRPr lang="en-US" sz="4800" b="1" cap="small" dirty="0">
              <a:solidFill>
                <a:srgbClr val="FFFF00"/>
              </a:solidFill>
            </a:endParaRPr>
          </a:p>
        </p:txBody>
      </p:sp>
      <p:pic>
        <p:nvPicPr>
          <p:cNvPr id="12290" name="Picture 2" descr="C:\Users\AbHi\Documents\My Dropbox\sift_fig\sift_diff\ALL.png"/>
          <p:cNvPicPr>
            <a:picLocks noGrp="1" noChangeAspect="1" noChangeArrowheads="1"/>
          </p:cNvPicPr>
          <p:nvPr>
            <p:ph idx="1"/>
          </p:nvPr>
        </p:nvPicPr>
        <p:blipFill>
          <a:blip r:embed="rId3" cstate="screen"/>
          <a:stretch>
            <a:fillRect/>
          </a:stretch>
        </p:blipFill>
        <p:spPr bwMode="auto">
          <a:xfrm>
            <a:off x="762000" y="2324894"/>
            <a:ext cx="7620000" cy="3076575"/>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srcRect/>
          <a:stretch>
            <a:fillRect/>
          </a:stretch>
        </p:blipFill>
        <p:spPr bwMode="auto">
          <a:xfrm>
            <a:off x="0" y="917013"/>
            <a:ext cx="9144000" cy="502658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4D0DC16-2410-4FF0-B956-60E0235F22FF}" type="slidenum">
              <a:rPr lang="en-US" smtClean="0"/>
              <a:pPr/>
              <a:t>8</a:t>
            </a:fld>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4D0DC16-2410-4FF0-B956-60E0235F22FF}" type="slidenum">
              <a:rPr lang="en-US" smtClean="0"/>
              <a:pPr/>
              <a:t>9</a:t>
            </a:fld>
            <a:endParaRPr lang="en-US"/>
          </a:p>
        </p:txBody>
      </p:sp>
      <p:pic>
        <p:nvPicPr>
          <p:cNvPr id="5" name="Picture 2" descr="E:\videos\imgsVideo\sketch1.bmp"/>
          <p:cNvPicPr>
            <a:picLocks noChangeAspect="1" noChangeArrowheads="1"/>
          </p:cNvPicPr>
          <p:nvPr/>
        </p:nvPicPr>
        <p:blipFill>
          <a:blip r:embed="rId3" cstate="screen"/>
          <a:srcRect/>
          <a:stretch>
            <a:fillRect/>
          </a:stretch>
        </p:blipFill>
        <p:spPr bwMode="auto">
          <a:xfrm>
            <a:off x="2362200" y="873343"/>
            <a:ext cx="4652458" cy="5070257"/>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ggraphAbhinav">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3056</TotalTime>
  <Words>2575</Words>
  <Application>Microsoft Office PowerPoint</Application>
  <PresentationFormat>On-screen Show (4:3)</PresentationFormat>
  <Paragraphs>576</Paragraphs>
  <Slides>75</Slides>
  <Notes>75</Notes>
  <HiddenSlides>0</HiddenSlides>
  <MMClips>2</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Data-driven Visual Similarity  for Cross-domain Image Matching</vt:lpstr>
      <vt:lpstr>Slide 2</vt:lpstr>
      <vt:lpstr>Slide 3</vt:lpstr>
      <vt:lpstr>Slide 4</vt:lpstr>
      <vt:lpstr>Slide 5</vt:lpstr>
      <vt:lpstr>Slide 6</vt:lpstr>
      <vt:lpstr>Slide 7</vt:lpstr>
      <vt:lpstr>Slide 8</vt:lpstr>
      <vt:lpstr>Slide 9</vt:lpstr>
      <vt:lpstr>Slide 10</vt:lpstr>
      <vt:lpstr>Our Goal</vt:lpstr>
      <vt:lpstr>Why is this so Hard?</vt:lpstr>
      <vt:lpstr>Image Retrieval</vt:lpstr>
      <vt:lpstr>Slide 14</vt:lpstr>
      <vt:lpstr>Example: SIFT Matching</vt:lpstr>
      <vt:lpstr>Cross-domain Matching</vt:lpstr>
      <vt:lpstr>Slide 17</vt:lpstr>
      <vt:lpstr>Slide 18</vt:lpstr>
      <vt:lpstr>Slide 19</vt:lpstr>
      <vt:lpstr>Slide 20</vt:lpstr>
      <vt:lpstr>Important Parts?</vt:lpstr>
      <vt:lpstr>Slide 22</vt:lpstr>
      <vt:lpstr>Slide 23</vt:lpstr>
      <vt:lpstr>Slide 24</vt:lpstr>
      <vt:lpstr>What is Unique?</vt:lpstr>
      <vt:lpstr>What is Unique given this World?</vt:lpstr>
      <vt:lpstr>Support Vector Machine (SVM)</vt:lpstr>
      <vt:lpstr>Per-Exemplar SVM</vt:lpstr>
      <vt:lpstr>Feature Representation Histogram of Oriented Gradients (HOG)</vt:lpstr>
      <vt:lpstr>Visualizing Uniqueness</vt:lpstr>
      <vt:lpstr>Slide 31</vt:lpstr>
      <vt:lpstr>Search using Images</vt:lpstr>
      <vt:lpstr>Search using Images</vt:lpstr>
      <vt:lpstr>Search using Images</vt:lpstr>
      <vt:lpstr>Search using Paintings</vt:lpstr>
      <vt:lpstr>Search using Paintings</vt:lpstr>
      <vt:lpstr>Search using Paintings</vt:lpstr>
      <vt:lpstr>Search using Sketches</vt:lpstr>
      <vt:lpstr>Search using Sketches</vt:lpstr>
      <vt:lpstr>Search using Sketches</vt:lpstr>
      <vt:lpstr>Quantitative Evaluations</vt:lpstr>
      <vt:lpstr>Slide 42</vt:lpstr>
      <vt:lpstr>Slide 43</vt:lpstr>
      <vt:lpstr>Sketch-based Image Retrieval</vt:lpstr>
      <vt:lpstr>Sketch-based Image Retrieval</vt:lpstr>
      <vt:lpstr>Saliency</vt:lpstr>
      <vt:lpstr>Proxy for Saliency</vt:lpstr>
      <vt:lpstr>Predicting Saliency Saliency Dataset [Judd et al., 2009]</vt:lpstr>
      <vt:lpstr>Where does it fail?</vt:lpstr>
      <vt:lpstr>Applications</vt:lpstr>
      <vt:lpstr>Re-photography</vt:lpstr>
      <vt:lpstr>Re-photography</vt:lpstr>
      <vt:lpstr>Internet Re-photography</vt:lpstr>
      <vt:lpstr>Internet Re-photography</vt:lpstr>
      <vt:lpstr>Internet Re-photography</vt:lpstr>
      <vt:lpstr>Internet Re-photography</vt:lpstr>
      <vt:lpstr>Internet Re-photography</vt:lpstr>
      <vt:lpstr>Slide 58</vt:lpstr>
      <vt:lpstr>Painting2GPS</vt:lpstr>
      <vt:lpstr>Painting2GPS</vt:lpstr>
      <vt:lpstr>Painting2GPS</vt:lpstr>
      <vt:lpstr>Visual Scene Exploration</vt:lpstr>
      <vt:lpstr>Visual Scene Exploration</vt:lpstr>
      <vt:lpstr>Photosynth [Snavely et al., 2006]</vt:lpstr>
      <vt:lpstr>Finding Similar Images</vt:lpstr>
      <vt:lpstr>Pairwise Similarity Matrix</vt:lpstr>
      <vt:lpstr>Pairwise Similarity Matrix</vt:lpstr>
      <vt:lpstr>Traversing the Graph</vt:lpstr>
      <vt:lpstr>Conclusion</vt:lpstr>
      <vt:lpstr>Conclusion</vt:lpstr>
      <vt:lpstr>Thank You!</vt:lpstr>
      <vt:lpstr>Backup Slides…</vt:lpstr>
      <vt:lpstr>Image (Instance) Matching on  Holidays Dataset</vt:lpstr>
      <vt:lpstr>All SIFT Matches</vt:lpstr>
      <vt:lpstr>All SIFT Matches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Abhinav Shrivastava</dc:creator>
  <cp:lastModifiedBy>Abhinav Shrivastava</cp:lastModifiedBy>
  <cp:revision>750</cp:revision>
  <dcterms:created xsi:type="dcterms:W3CDTF">2011-12-05T07:58:13Z</dcterms:created>
  <dcterms:modified xsi:type="dcterms:W3CDTF">2012-01-11T18:39:01Z</dcterms:modified>
</cp:coreProperties>
</file>